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336" r:id="rId3"/>
    <p:sldId id="290" r:id="rId4"/>
    <p:sldId id="293" r:id="rId5"/>
    <p:sldId id="294" r:id="rId6"/>
    <p:sldId id="335" r:id="rId7"/>
    <p:sldId id="292" r:id="rId8"/>
    <p:sldId id="291" r:id="rId9"/>
    <p:sldId id="334" r:id="rId10"/>
    <p:sldId id="296" r:id="rId11"/>
    <p:sldId id="297" r:id="rId12"/>
    <p:sldId id="298" r:id="rId13"/>
    <p:sldId id="299" r:id="rId14"/>
    <p:sldId id="303" r:id="rId15"/>
    <p:sldId id="301" r:id="rId16"/>
    <p:sldId id="302" r:id="rId17"/>
    <p:sldId id="333" r:id="rId18"/>
    <p:sldId id="332" r:id="rId19"/>
    <p:sldId id="262" r:id="rId20"/>
    <p:sldId id="261" r:id="rId21"/>
    <p:sldId id="337" r:id="rId22"/>
    <p:sldId id="304" r:id="rId23"/>
    <p:sldId id="306" r:id="rId24"/>
    <p:sldId id="307" r:id="rId25"/>
    <p:sldId id="309" r:id="rId26"/>
    <p:sldId id="264" r:id="rId27"/>
    <p:sldId id="308" r:id="rId28"/>
    <p:sldId id="310" r:id="rId29"/>
    <p:sldId id="311" r:id="rId30"/>
    <p:sldId id="338" r:id="rId31"/>
    <p:sldId id="265" r:id="rId32"/>
    <p:sldId id="300" r:id="rId33"/>
    <p:sldId id="315" r:id="rId34"/>
    <p:sldId id="313" r:id="rId35"/>
    <p:sldId id="314" r:id="rId36"/>
    <p:sldId id="312" r:id="rId37"/>
    <p:sldId id="339" r:id="rId38"/>
    <p:sldId id="270" r:id="rId39"/>
    <p:sldId id="316" r:id="rId40"/>
    <p:sldId id="321" r:id="rId41"/>
    <p:sldId id="320" r:id="rId42"/>
    <p:sldId id="343" r:id="rId43"/>
    <p:sldId id="344" r:id="rId44"/>
    <p:sldId id="317" r:id="rId45"/>
    <p:sldId id="318" r:id="rId46"/>
    <p:sldId id="271" r:id="rId47"/>
    <p:sldId id="342" r:id="rId48"/>
    <p:sldId id="341" r:id="rId49"/>
    <p:sldId id="272" r:id="rId50"/>
    <p:sldId id="273" r:id="rId51"/>
    <p:sldId id="326" r:id="rId52"/>
    <p:sldId id="327" r:id="rId53"/>
    <p:sldId id="324" r:id="rId54"/>
    <p:sldId id="328" r:id="rId55"/>
    <p:sldId id="329" r:id="rId56"/>
    <p:sldId id="325" r:id="rId57"/>
    <p:sldId id="330" r:id="rId58"/>
    <p:sldId id="331" r:id="rId59"/>
    <p:sldId id="283" r:id="rId60"/>
    <p:sldId id="284" r:id="rId61"/>
    <p:sldId id="286" r:id="rId62"/>
    <p:sldId id="287" r:id="rId63"/>
    <p:sldId id="345" r:id="rId64"/>
    <p:sldId id="288" r:id="rId65"/>
    <p:sldId id="289" r:id="rId66"/>
    <p:sldId id="274" r:id="rId67"/>
    <p:sldId id="276" r:id="rId68"/>
    <p:sldId id="277" r:id="rId69"/>
    <p:sldId id="278" r:id="rId70"/>
    <p:sldId id="279" r:id="rId71"/>
    <p:sldId id="280" r:id="rId72"/>
    <p:sldId id="281" r:id="rId73"/>
    <p:sldId id="282" r:id="rId74"/>
    <p:sldId id="285" r:id="rId75"/>
    <p:sldId id="266" r:id="rId76"/>
    <p:sldId id="267" r:id="rId77"/>
    <p:sldId id="268" r:id="rId78"/>
    <p:sldId id="269"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65" autoAdjust="0"/>
    <p:restoredTop sz="94660"/>
  </p:normalViewPr>
  <p:slideViewPr>
    <p:cSldViewPr snapToGrid="0">
      <p:cViewPr varScale="1">
        <p:scale>
          <a:sx n="70" d="100"/>
          <a:sy n="70" d="100"/>
        </p:scale>
        <p:origin x="401"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C:\Users\Pablo\Google%20Drive\NTA\CEPAL_2017\Trabajo_2\Tablas%20SES\Tablas%20SES.xlsx" TargetMode="External"/><Relationship Id="rId2" Type="http://schemas.microsoft.com/office/2011/relationships/chartColorStyle" Target="colors36.xml"/><Relationship Id="rId1" Type="http://schemas.microsoft.com/office/2011/relationships/chartStyle" Target="style36.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Pablo\Google%20Drive\NTA\CEPAL_2017\Trabajo_2\Suppport%20ratio.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Hoja1!$B$5</c:f>
              <c:strCache>
                <c:ptCount val="1"/>
                <c:pt idx="0">
                  <c:v>0-14</c:v>
                </c:pt>
              </c:strCache>
            </c:strRef>
          </c:tx>
          <c:spPr>
            <a:ln w="76200" cap="rnd">
              <a:solidFill>
                <a:schemeClr val="accent1"/>
              </a:solidFill>
              <a:round/>
            </a:ln>
            <a:effectLst/>
          </c:spPr>
          <c:marker>
            <c:symbol val="none"/>
          </c:marker>
          <c:cat>
            <c:numRef>
              <c:f>Hoja1!$A$6:$A$106</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Hoja1!$B$6:$B$106</c:f>
              <c:numCache>
                <c:formatCode>0%</c:formatCode>
                <c:ptCount val="101"/>
                <c:pt idx="0">
                  <c:v>0.30526678894221088</c:v>
                </c:pt>
                <c:pt idx="1">
                  <c:v>0.30564633123074447</c:v>
                </c:pt>
                <c:pt idx="2">
                  <c:v>0.30619961321430844</c:v>
                </c:pt>
                <c:pt idx="3">
                  <c:v>0.30679972502609587</c:v>
                </c:pt>
                <c:pt idx="4">
                  <c:v>0.30732940938885883</c:v>
                </c:pt>
                <c:pt idx="5">
                  <c:v>0.30767985959291666</c:v>
                </c:pt>
                <c:pt idx="6">
                  <c:v>0.30793493035849218</c:v>
                </c:pt>
                <c:pt idx="7">
                  <c:v>0.3081725398582173</c:v>
                </c:pt>
                <c:pt idx="8">
                  <c:v>0.30828641320721767</c:v>
                </c:pt>
                <c:pt idx="9">
                  <c:v>0.30817719957788647</c:v>
                </c:pt>
                <c:pt idx="10">
                  <c:v>0.30775193648043425</c:v>
                </c:pt>
                <c:pt idx="11">
                  <c:v>0.30699027392951495</c:v>
                </c:pt>
                <c:pt idx="12">
                  <c:v>0.30597497637762161</c:v>
                </c:pt>
                <c:pt idx="13">
                  <c:v>0.30476930199729818</c:v>
                </c:pt>
                <c:pt idx="14">
                  <c:v>0.3034327977989581</c:v>
                </c:pt>
                <c:pt idx="15">
                  <c:v>0.3020216395365421</c:v>
                </c:pt>
                <c:pt idx="16">
                  <c:v>0.30037798940198845</c:v>
                </c:pt>
                <c:pt idx="17">
                  <c:v>0.29847805179753528</c:v>
                </c:pt>
                <c:pt idx="18">
                  <c:v>0.2965680307098052</c:v>
                </c:pt>
                <c:pt idx="19">
                  <c:v>0.29488346571007062</c:v>
                </c:pt>
                <c:pt idx="20">
                  <c:v>0.29364872691343585</c:v>
                </c:pt>
                <c:pt idx="21">
                  <c:v>0.29268173085911187</c:v>
                </c:pt>
                <c:pt idx="22">
                  <c:v>0.29182379865042413</c:v>
                </c:pt>
                <c:pt idx="23">
                  <c:v>0.29131105144228087</c:v>
                </c:pt>
                <c:pt idx="24">
                  <c:v>0.29136207833116151</c:v>
                </c:pt>
                <c:pt idx="25">
                  <c:v>0.29218061577191562</c:v>
                </c:pt>
                <c:pt idx="26">
                  <c:v>0.29408839161087191</c:v>
                </c:pt>
                <c:pt idx="27">
                  <c:v>0.29688713490737534</c:v>
                </c:pt>
                <c:pt idx="28">
                  <c:v>0.3000171185812332</c:v>
                </c:pt>
                <c:pt idx="29">
                  <c:v>0.30294932871387792</c:v>
                </c:pt>
                <c:pt idx="30">
                  <c:v>0.30518357854005196</c:v>
                </c:pt>
                <c:pt idx="31">
                  <c:v>0.30678471331987966</c:v>
                </c:pt>
                <c:pt idx="32">
                  <c:v>0.30810716590349901</c:v>
                </c:pt>
                <c:pt idx="33">
                  <c:v>0.30910948668035226</c:v>
                </c:pt>
                <c:pt idx="34">
                  <c:v>0.30975361257121625</c:v>
                </c:pt>
                <c:pt idx="35">
                  <c:v>0.31000424385849074</c:v>
                </c:pt>
                <c:pt idx="36">
                  <c:v>0.30999707647913372</c:v>
                </c:pt>
                <c:pt idx="37">
                  <c:v>0.30977620589285199</c:v>
                </c:pt>
                <c:pt idx="38">
                  <c:v>0.30917782042385888</c:v>
                </c:pt>
                <c:pt idx="39">
                  <c:v>0.30804722390522943</c:v>
                </c:pt>
                <c:pt idx="40">
                  <c:v>0.30623827016332911</c:v>
                </c:pt>
                <c:pt idx="41">
                  <c:v>0.3034828337687327</c:v>
                </c:pt>
                <c:pt idx="42">
                  <c:v>0.29992809335161258</c:v>
                </c:pt>
                <c:pt idx="43">
                  <c:v>0.29603792239817961</c:v>
                </c:pt>
                <c:pt idx="44">
                  <c:v>0.29225205584096647</c:v>
                </c:pt>
                <c:pt idx="45">
                  <c:v>0.2889875440834202</c:v>
                </c:pt>
                <c:pt idx="46">
                  <c:v>0.28627625787534983</c:v>
                </c:pt>
                <c:pt idx="47">
                  <c:v>0.28382403157905128</c:v>
                </c:pt>
                <c:pt idx="48">
                  <c:v>0.28154586038073365</c:v>
                </c:pt>
                <c:pt idx="49">
                  <c:v>0.27936082847683169</c:v>
                </c:pt>
                <c:pt idx="50">
                  <c:v>0.27719188496417219</c:v>
                </c:pt>
                <c:pt idx="51">
                  <c:v>0.27506448949859824</c:v>
                </c:pt>
                <c:pt idx="52">
                  <c:v>0.27302541033765387</c:v>
                </c:pt>
                <c:pt idx="53">
                  <c:v>0.27103341219084509</c:v>
                </c:pt>
                <c:pt idx="54">
                  <c:v>0.26904867679098038</c:v>
                </c:pt>
                <c:pt idx="55">
                  <c:v>0.26703271988911026</c:v>
                </c:pt>
                <c:pt idx="56">
                  <c:v>0.26499982651509091</c:v>
                </c:pt>
                <c:pt idx="57">
                  <c:v>0.2629746248845834</c:v>
                </c:pt>
                <c:pt idx="58">
                  <c:v>0.2609356133550037</c:v>
                </c:pt>
                <c:pt idx="59">
                  <c:v>0.25886195994829303</c:v>
                </c:pt>
                <c:pt idx="60">
                  <c:v>0.25673343556357725</c:v>
                </c:pt>
                <c:pt idx="61">
                  <c:v>0.25455269350165338</c:v>
                </c:pt>
                <c:pt idx="62">
                  <c:v>0.2523337740434029</c:v>
                </c:pt>
                <c:pt idx="63">
                  <c:v>0.2500738947203705</c:v>
                </c:pt>
                <c:pt idx="64">
                  <c:v>0.2477702105517457</c:v>
                </c:pt>
                <c:pt idx="65">
                  <c:v>0.245419806499525</c:v>
                </c:pt>
                <c:pt idx="66">
                  <c:v>0.24296448924200695</c:v>
                </c:pt>
                <c:pt idx="67">
                  <c:v>0.24040741285922981</c:v>
                </c:pt>
                <c:pt idx="68">
                  <c:v>0.23783586718554697</c:v>
                </c:pt>
                <c:pt idx="69">
                  <c:v>0.23533500851823108</c:v>
                </c:pt>
                <c:pt idx="70">
                  <c:v>0.23298800511716269</c:v>
                </c:pt>
                <c:pt idx="71">
                  <c:v>0.23077444671256922</c:v>
                </c:pt>
                <c:pt idx="72">
                  <c:v>0.22863519830086668</c:v>
                </c:pt>
                <c:pt idx="73">
                  <c:v>0.22659318162455655</c:v>
                </c:pt>
                <c:pt idx="74">
                  <c:v>0.22467044904032654</c:v>
                </c:pt>
                <c:pt idx="75">
                  <c:v>0.22288825048036126</c:v>
                </c:pt>
                <c:pt idx="76">
                  <c:v>0.2212433516003422</c:v>
                </c:pt>
                <c:pt idx="77">
                  <c:v>0.21971644767981571</c:v>
                </c:pt>
                <c:pt idx="78">
                  <c:v>0.21830413518760006</c:v>
                </c:pt>
                <c:pt idx="79">
                  <c:v>0.21700304133349549</c:v>
                </c:pt>
                <c:pt idx="80">
                  <c:v>0.21580984234721584</c:v>
                </c:pt>
                <c:pt idx="81">
                  <c:v>0.21476897470815889</c:v>
                </c:pt>
                <c:pt idx="82">
                  <c:v>0.21387748837658713</c:v>
                </c:pt>
                <c:pt idx="83">
                  <c:v>0.21306252780305646</c:v>
                </c:pt>
                <c:pt idx="84">
                  <c:v>0.21225314097535608</c:v>
                </c:pt>
                <c:pt idx="85">
                  <c:v>0.21138015060380913</c:v>
                </c:pt>
                <c:pt idx="86">
                  <c:v>0.21043968266407323</c:v>
                </c:pt>
                <c:pt idx="87">
                  <c:v>0.20947797400088106</c:v>
                </c:pt>
                <c:pt idx="88">
                  <c:v>0.20850211894675905</c:v>
                </c:pt>
                <c:pt idx="89">
                  <c:v>0.20751902869891992</c:v>
                </c:pt>
                <c:pt idx="90">
                  <c:v>0.20653544380357633</c:v>
                </c:pt>
                <c:pt idx="91">
                  <c:v>0.20553857033985165</c:v>
                </c:pt>
                <c:pt idx="92">
                  <c:v>0.20452370225755159</c:v>
                </c:pt>
                <c:pt idx="93">
                  <c:v>0.20350929854393299</c:v>
                </c:pt>
                <c:pt idx="94">
                  <c:v>0.20251345207634458</c:v>
                </c:pt>
                <c:pt idx="95">
                  <c:v>0.20155391789748231</c:v>
                </c:pt>
                <c:pt idx="96">
                  <c:v>0.20050963807645697</c:v>
                </c:pt>
                <c:pt idx="97">
                  <c:v>0.19942320156075863</c:v>
                </c:pt>
                <c:pt idx="98">
                  <c:v>0.19846416270797562</c:v>
                </c:pt>
                <c:pt idx="99">
                  <c:v>0.19770044414919249</c:v>
                </c:pt>
                <c:pt idx="100">
                  <c:v>0.19715395534692343</c:v>
                </c:pt>
              </c:numCache>
            </c:numRef>
          </c:val>
          <c:smooth val="0"/>
          <c:extLst>
            <c:ext xmlns:c16="http://schemas.microsoft.com/office/drawing/2014/chart" uri="{C3380CC4-5D6E-409C-BE32-E72D297353CC}">
              <c16:uniqueId val="{00000000-BE62-4E65-BB94-EE779B6CE9EF}"/>
            </c:ext>
          </c:extLst>
        </c:ser>
        <c:dLbls>
          <c:showLegendKey val="0"/>
          <c:showVal val="0"/>
          <c:showCatName val="0"/>
          <c:showSerName val="0"/>
          <c:showPercent val="0"/>
          <c:showBubbleSize val="0"/>
        </c:dLbls>
        <c:smooth val="0"/>
        <c:axId val="317574536"/>
        <c:axId val="317575192"/>
      </c:lineChart>
      <c:catAx>
        <c:axId val="317574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7575192"/>
        <c:crosses val="autoZero"/>
        <c:auto val="1"/>
        <c:lblAlgn val="ctr"/>
        <c:lblOffset val="100"/>
        <c:tickLblSkip val="5"/>
        <c:noMultiLvlLbl val="0"/>
      </c:catAx>
      <c:valAx>
        <c:axId val="317575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7574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val>
            <c:numRef>
              <c:f>'POP by age %'!$B$9:$B$99</c:f>
              <c:numCache>
                <c:formatCode>0.0%</c:formatCode>
                <c:ptCount val="91"/>
                <c:pt idx="0">
                  <c:v>1.6088550631963971E-2</c:v>
                </c:pt>
                <c:pt idx="1">
                  <c:v>1.622617094285235E-2</c:v>
                </c:pt>
                <c:pt idx="2">
                  <c:v>1.6380820969333288E-2</c:v>
                </c:pt>
                <c:pt idx="3">
                  <c:v>1.6506388437213484E-2</c:v>
                </c:pt>
                <c:pt idx="4">
                  <c:v>1.6596583993734416E-2</c:v>
                </c:pt>
                <c:pt idx="5">
                  <c:v>1.6612047747823294E-2</c:v>
                </c:pt>
                <c:pt idx="6">
                  <c:v>1.612631545717751E-2</c:v>
                </c:pt>
                <c:pt idx="7">
                  <c:v>1.5955017350636713E-2</c:v>
                </c:pt>
                <c:pt idx="8">
                  <c:v>1.5891018170154012E-2</c:v>
                </c:pt>
                <c:pt idx="9">
                  <c:v>1.5816884560050776E-2</c:v>
                </c:pt>
                <c:pt idx="10">
                  <c:v>1.586484554434443E-2</c:v>
                </c:pt>
                <c:pt idx="11">
                  <c:v>1.5951919507679459E-2</c:v>
                </c:pt>
                <c:pt idx="12">
                  <c:v>1.6102295101107233E-2</c:v>
                </c:pt>
                <c:pt idx="13">
                  <c:v>1.6269977829852206E-2</c:v>
                </c:pt>
                <c:pt idx="14">
                  <c:v>1.6567782664715876E-2</c:v>
                </c:pt>
                <c:pt idx="15">
                  <c:v>1.6785730447618552E-2</c:v>
                </c:pt>
                <c:pt idx="16">
                  <c:v>1.6972761359450458E-2</c:v>
                </c:pt>
                <c:pt idx="17">
                  <c:v>1.7073772440066165E-2</c:v>
                </c:pt>
                <c:pt idx="18">
                  <c:v>1.7129199093484482E-2</c:v>
                </c:pt>
                <c:pt idx="19">
                  <c:v>1.7059046305959624E-2</c:v>
                </c:pt>
                <c:pt idx="20">
                  <c:v>1.7024237851406714E-2</c:v>
                </c:pt>
                <c:pt idx="21">
                  <c:v>1.6875794520961496E-2</c:v>
                </c:pt>
                <c:pt idx="22">
                  <c:v>1.660853714155703E-2</c:v>
                </c:pt>
                <c:pt idx="23">
                  <c:v>1.6244673452665864E-2</c:v>
                </c:pt>
                <c:pt idx="24">
                  <c:v>1.5725828023691921E-2</c:v>
                </c:pt>
                <c:pt idx="25">
                  <c:v>1.5044477867242086E-2</c:v>
                </c:pt>
                <c:pt idx="26">
                  <c:v>1.4410061564269883E-2</c:v>
                </c:pt>
                <c:pt idx="27">
                  <c:v>1.381167603524127E-2</c:v>
                </c:pt>
                <c:pt idx="28">
                  <c:v>1.3167235282086387E-2</c:v>
                </c:pt>
                <c:pt idx="29">
                  <c:v>1.2652096915442439E-2</c:v>
                </c:pt>
                <c:pt idx="30">
                  <c:v>1.2247851091374067E-2</c:v>
                </c:pt>
                <c:pt idx="31">
                  <c:v>1.1822239816862474E-2</c:v>
                </c:pt>
                <c:pt idx="32">
                  <c:v>1.1551453078664151E-2</c:v>
                </c:pt>
                <c:pt idx="33">
                  <c:v>1.1450966864615868E-2</c:v>
                </c:pt>
                <c:pt idx="34">
                  <c:v>1.1416750011341103E-2</c:v>
                </c:pt>
                <c:pt idx="35">
                  <c:v>1.1438464159003129E-2</c:v>
                </c:pt>
                <c:pt idx="36">
                  <c:v>1.1566274573011001E-2</c:v>
                </c:pt>
                <c:pt idx="37">
                  <c:v>1.1579815872667829E-2</c:v>
                </c:pt>
                <c:pt idx="38">
                  <c:v>1.1532044184214146E-2</c:v>
                </c:pt>
                <c:pt idx="39">
                  <c:v>1.1420563303941592E-2</c:v>
                </c:pt>
                <c:pt idx="40">
                  <c:v>1.1251721160435543E-2</c:v>
                </c:pt>
                <c:pt idx="41">
                  <c:v>1.1032080238915932E-2</c:v>
                </c:pt>
                <c:pt idx="42">
                  <c:v>1.0858675159888333E-2</c:v>
                </c:pt>
                <c:pt idx="43">
                  <c:v>1.0671396922554361E-2</c:v>
                </c:pt>
                <c:pt idx="44">
                  <c:v>1.0488401574274723E-2</c:v>
                </c:pt>
                <c:pt idx="45">
                  <c:v>1.0328306350442632E-2</c:v>
                </c:pt>
                <c:pt idx="46">
                  <c:v>1.0173174505401433E-2</c:v>
                </c:pt>
                <c:pt idx="47">
                  <c:v>1.0040442690780686E-2</c:v>
                </c:pt>
                <c:pt idx="48">
                  <c:v>9.9559570022236758E-3</c:v>
                </c:pt>
                <c:pt idx="49">
                  <c:v>9.9360581348001461E-3</c:v>
                </c:pt>
                <c:pt idx="50">
                  <c:v>9.941147604192558E-3</c:v>
                </c:pt>
                <c:pt idx="51">
                  <c:v>9.9480373838879352E-3</c:v>
                </c:pt>
                <c:pt idx="52">
                  <c:v>9.9526558445661491E-3</c:v>
                </c:pt>
                <c:pt idx="53">
                  <c:v>9.9405213616223179E-3</c:v>
                </c:pt>
                <c:pt idx="54">
                  <c:v>9.9313619517995885E-3</c:v>
                </c:pt>
                <c:pt idx="55">
                  <c:v>9.9006873793626021E-3</c:v>
                </c:pt>
                <c:pt idx="56">
                  <c:v>9.9017143290370223E-3</c:v>
                </c:pt>
                <c:pt idx="57">
                  <c:v>9.8790226844675151E-3</c:v>
                </c:pt>
                <c:pt idx="58">
                  <c:v>9.8544393411361415E-3</c:v>
                </c:pt>
                <c:pt idx="59">
                  <c:v>9.7983952324147573E-3</c:v>
                </c:pt>
                <c:pt idx="60">
                  <c:v>9.7372059665130749E-3</c:v>
                </c:pt>
                <c:pt idx="61">
                  <c:v>9.6480204702051754E-3</c:v>
                </c:pt>
                <c:pt idx="62">
                  <c:v>9.5882433766860693E-3</c:v>
                </c:pt>
                <c:pt idx="63">
                  <c:v>9.5326027259706528E-3</c:v>
                </c:pt>
                <c:pt idx="64">
                  <c:v>9.5057538960723973E-3</c:v>
                </c:pt>
                <c:pt idx="65">
                  <c:v>9.5001167618165693E-3</c:v>
                </c:pt>
                <c:pt idx="66">
                  <c:v>9.444302545275245E-3</c:v>
                </c:pt>
                <c:pt idx="67">
                  <c:v>9.3160402437997124E-3</c:v>
                </c:pt>
                <c:pt idx="68">
                  <c:v>9.0950797143718003E-3</c:v>
                </c:pt>
                <c:pt idx="69">
                  <c:v>8.7551422205718425E-3</c:v>
                </c:pt>
                <c:pt idx="70">
                  <c:v>8.313313731820357E-3</c:v>
                </c:pt>
                <c:pt idx="71">
                  <c:v>7.8836747682414967E-3</c:v>
                </c:pt>
                <c:pt idx="72">
                  <c:v>7.463993537111969E-3</c:v>
                </c:pt>
                <c:pt idx="73">
                  <c:v>7.0921234733743862E-3</c:v>
                </c:pt>
                <c:pt idx="74">
                  <c:v>6.776254618642532E-3</c:v>
                </c:pt>
                <c:pt idx="75">
                  <c:v>6.4897944465586287E-3</c:v>
                </c:pt>
                <c:pt idx="76">
                  <c:v>6.1834543519782934E-3</c:v>
                </c:pt>
                <c:pt idx="77">
                  <c:v>5.8760204715302645E-3</c:v>
                </c:pt>
                <c:pt idx="78">
                  <c:v>5.5447223541772667E-3</c:v>
                </c:pt>
                <c:pt idx="79">
                  <c:v>5.1827095745030534E-3</c:v>
                </c:pt>
                <c:pt idx="80">
                  <c:v>4.8307628714402244E-3</c:v>
                </c:pt>
                <c:pt idx="81">
                  <c:v>4.4687835594215946E-3</c:v>
                </c:pt>
                <c:pt idx="82">
                  <c:v>4.121123395491838E-3</c:v>
                </c:pt>
                <c:pt idx="83">
                  <c:v>3.770559565747737E-3</c:v>
                </c:pt>
                <c:pt idx="84">
                  <c:v>3.4203975924143458E-3</c:v>
                </c:pt>
                <c:pt idx="85">
                  <c:v>3.0766188533486423E-3</c:v>
                </c:pt>
                <c:pt idx="86">
                  <c:v>2.7490252530261439E-3</c:v>
                </c:pt>
                <c:pt idx="87">
                  <c:v>2.4351286258013703E-3</c:v>
                </c:pt>
                <c:pt idx="88">
                  <c:v>2.1282909288269382E-3</c:v>
                </c:pt>
                <c:pt idx="89">
                  <c:v>1.8264057656655246E-3</c:v>
                </c:pt>
                <c:pt idx="90">
                  <c:v>6.8919673219120228E-3</c:v>
                </c:pt>
              </c:numCache>
            </c:numRef>
          </c:val>
          <c:extLst>
            <c:ext xmlns:c16="http://schemas.microsoft.com/office/drawing/2014/chart" uri="{C3380CC4-5D6E-409C-BE32-E72D297353CC}">
              <c16:uniqueId val="{00000000-CF58-4BAE-9A19-A8C9EE212624}"/>
            </c:ext>
          </c:extLst>
        </c:ser>
        <c:ser>
          <c:idx val="1"/>
          <c:order val="1"/>
          <c:spPr>
            <a:solidFill>
              <a:schemeClr val="bg2">
                <a:lumMod val="75000"/>
                <a:alpha val="50000"/>
              </a:schemeClr>
            </a:solidFill>
            <a:ln>
              <a:noFill/>
            </a:ln>
            <a:effectLst/>
          </c:spPr>
          <c:invertIfNegative val="0"/>
          <c:val>
            <c:numRef>
              <c:f>'POP by age %'!$F$9:$F$99</c:f>
              <c:numCache>
                <c:formatCode>0.0%</c:formatCode>
                <c:ptCount val="91"/>
                <c:pt idx="0">
                  <c:v>1.7712119517058377E-2</c:v>
                </c:pt>
                <c:pt idx="1">
                  <c:v>1.7697243260521633E-2</c:v>
                </c:pt>
                <c:pt idx="2">
                  <c:v>1.7698692048906273E-2</c:v>
                </c:pt>
                <c:pt idx="3">
                  <c:v>1.7685986558052563E-2</c:v>
                </c:pt>
                <c:pt idx="4">
                  <c:v>1.7661819480024179E-2</c:v>
                </c:pt>
                <c:pt idx="5">
                  <c:v>1.7651113282202945E-2</c:v>
                </c:pt>
                <c:pt idx="6">
                  <c:v>1.7059471908372804E-2</c:v>
                </c:pt>
                <c:pt idx="7">
                  <c:v>1.6776812804953339E-2</c:v>
                </c:pt>
                <c:pt idx="8">
                  <c:v>1.6559751001150608E-2</c:v>
                </c:pt>
                <c:pt idx="9">
                  <c:v>1.6402280360702459E-2</c:v>
                </c:pt>
                <c:pt idx="10">
                  <c:v>1.6260773497450184E-2</c:v>
                </c:pt>
                <c:pt idx="11">
                  <c:v>1.61608421604559E-2</c:v>
                </c:pt>
                <c:pt idx="12">
                  <c:v>1.6069855403252981E-2</c:v>
                </c:pt>
                <c:pt idx="13">
                  <c:v>1.5997824701365983E-2</c:v>
                </c:pt>
                <c:pt idx="14">
                  <c:v>1.5868512768623784E-2</c:v>
                </c:pt>
                <c:pt idx="15">
                  <c:v>1.5783803981424652E-2</c:v>
                </c:pt>
                <c:pt idx="16">
                  <c:v>1.5718180007431179E-2</c:v>
                </c:pt>
                <c:pt idx="17">
                  <c:v>1.5709561039160807E-2</c:v>
                </c:pt>
                <c:pt idx="18">
                  <c:v>1.5746650748388175E-2</c:v>
                </c:pt>
                <c:pt idx="19">
                  <c:v>1.5887951668431356E-2</c:v>
                </c:pt>
                <c:pt idx="20">
                  <c:v>1.6033137954505745E-2</c:v>
                </c:pt>
                <c:pt idx="21">
                  <c:v>1.6205695316921037E-2</c:v>
                </c:pt>
                <c:pt idx="22">
                  <c:v>1.6355587666239773E-2</c:v>
                </c:pt>
                <c:pt idx="23">
                  <c:v>1.645303282156094E-2</c:v>
                </c:pt>
                <c:pt idx="24">
                  <c:v>1.6505770973436064E-2</c:v>
                </c:pt>
                <c:pt idx="25">
                  <c:v>1.6536048731326611E-2</c:v>
                </c:pt>
                <c:pt idx="26">
                  <c:v>1.6493968983395627E-2</c:v>
                </c:pt>
                <c:pt idx="27">
                  <c:v>1.6438545065945113E-2</c:v>
                </c:pt>
                <c:pt idx="28">
                  <c:v>1.6419261826880988E-2</c:v>
                </c:pt>
                <c:pt idx="29">
                  <c:v>1.6344433106208443E-2</c:v>
                </c:pt>
                <c:pt idx="30">
                  <c:v>1.6226096657928096E-2</c:v>
                </c:pt>
                <c:pt idx="31">
                  <c:v>1.6139157030206318E-2</c:v>
                </c:pt>
                <c:pt idx="32">
                  <c:v>1.6027998753508035E-2</c:v>
                </c:pt>
                <c:pt idx="33">
                  <c:v>1.5925163739397324E-2</c:v>
                </c:pt>
                <c:pt idx="34">
                  <c:v>1.5917236567158953E-2</c:v>
                </c:pt>
                <c:pt idx="35">
                  <c:v>1.5970333426256551E-2</c:v>
                </c:pt>
                <c:pt idx="36">
                  <c:v>1.5985907688397961E-2</c:v>
                </c:pt>
                <c:pt idx="37">
                  <c:v>1.5958576730580053E-2</c:v>
                </c:pt>
                <c:pt idx="38">
                  <c:v>1.5783238840721026E-2</c:v>
                </c:pt>
                <c:pt idx="39">
                  <c:v>1.5412838085294141E-2</c:v>
                </c:pt>
                <c:pt idx="40">
                  <c:v>1.4889327226852758E-2</c:v>
                </c:pt>
                <c:pt idx="41">
                  <c:v>1.4306953752032961E-2</c:v>
                </c:pt>
                <c:pt idx="42">
                  <c:v>1.3709731906270103E-2</c:v>
                </c:pt>
                <c:pt idx="43">
                  <c:v>1.3142644609907063E-2</c:v>
                </c:pt>
                <c:pt idx="44">
                  <c:v>1.2613920591921724E-2</c:v>
                </c:pt>
                <c:pt idx="45">
                  <c:v>1.2111901388761767E-2</c:v>
                </c:pt>
                <c:pt idx="46">
                  <c:v>1.1637084282966139E-2</c:v>
                </c:pt>
                <c:pt idx="47">
                  <c:v>1.1201808633593628E-2</c:v>
                </c:pt>
                <c:pt idx="48">
                  <c:v>1.0839038067969726E-2</c:v>
                </c:pt>
                <c:pt idx="49">
                  <c:v>1.0563127430891725E-2</c:v>
                </c:pt>
                <c:pt idx="50">
                  <c:v>1.0372814926015715E-2</c:v>
                </c:pt>
                <c:pt idx="51">
                  <c:v>1.0228129787580609E-2</c:v>
                </c:pt>
                <c:pt idx="52">
                  <c:v>1.007912871712115E-2</c:v>
                </c:pt>
                <c:pt idx="53">
                  <c:v>9.9109924892722637E-3</c:v>
                </c:pt>
                <c:pt idx="54">
                  <c:v>9.7015134828203203E-3</c:v>
                </c:pt>
                <c:pt idx="55">
                  <c:v>9.4663551756388152E-3</c:v>
                </c:pt>
                <c:pt idx="56">
                  <c:v>9.2010363048255807E-3</c:v>
                </c:pt>
                <c:pt idx="57">
                  <c:v>8.9460651908869152E-3</c:v>
                </c:pt>
                <c:pt idx="58">
                  <c:v>8.6886637728775893E-3</c:v>
                </c:pt>
                <c:pt idx="59">
                  <c:v>8.4401233279970764E-3</c:v>
                </c:pt>
                <c:pt idx="60">
                  <c:v>8.1868633132936401E-3</c:v>
                </c:pt>
                <c:pt idx="61">
                  <c:v>7.933416223532436E-3</c:v>
                </c:pt>
                <c:pt idx="62">
                  <c:v>7.6512918167663257E-3</c:v>
                </c:pt>
                <c:pt idx="63">
                  <c:v>7.347888137238719E-3</c:v>
                </c:pt>
                <c:pt idx="64">
                  <c:v>7.0136959624376265E-3</c:v>
                </c:pt>
                <c:pt idx="65">
                  <c:v>6.6498837925215775E-3</c:v>
                </c:pt>
                <c:pt idx="66">
                  <c:v>6.2965559178976274E-3</c:v>
                </c:pt>
                <c:pt idx="67">
                  <c:v>5.9580178534872387E-3</c:v>
                </c:pt>
                <c:pt idx="68">
                  <c:v>5.6307843737233871E-3</c:v>
                </c:pt>
                <c:pt idx="69">
                  <c:v>5.3224211908068668E-3</c:v>
                </c:pt>
                <c:pt idx="70">
                  <c:v>5.0379604596129052E-3</c:v>
                </c:pt>
                <c:pt idx="71">
                  <c:v>4.7379847716414285E-3</c:v>
                </c:pt>
                <c:pt idx="72">
                  <c:v>4.4451226610728416E-3</c:v>
                </c:pt>
                <c:pt idx="73">
                  <c:v>4.1492233644312487E-3</c:v>
                </c:pt>
                <c:pt idx="74">
                  <c:v>3.8500199016199554E-3</c:v>
                </c:pt>
                <c:pt idx="75">
                  <c:v>3.5610956285068176E-3</c:v>
                </c:pt>
                <c:pt idx="76">
                  <c:v>3.2931741886411616E-3</c:v>
                </c:pt>
                <c:pt idx="77">
                  <c:v>3.0343375496917338E-3</c:v>
                </c:pt>
                <c:pt idx="78">
                  <c:v>2.8045349126069961E-3</c:v>
                </c:pt>
                <c:pt idx="79">
                  <c:v>2.6078199902853198E-3</c:v>
                </c:pt>
                <c:pt idx="80">
                  <c:v>2.4185792108945324E-3</c:v>
                </c:pt>
                <c:pt idx="81">
                  <c:v>2.2368198559290053E-3</c:v>
                </c:pt>
                <c:pt idx="82">
                  <c:v>2.0440031718926338E-3</c:v>
                </c:pt>
                <c:pt idx="83">
                  <c:v>1.8530855760066124E-3</c:v>
                </c:pt>
                <c:pt idx="84">
                  <c:v>1.6656712201609785E-3</c:v>
                </c:pt>
                <c:pt idx="85">
                  <c:v>1.4845968604881034E-3</c:v>
                </c:pt>
                <c:pt idx="86">
                  <c:v>1.3144215911812956E-3</c:v>
                </c:pt>
                <c:pt idx="87">
                  <c:v>1.15371295988258E-3</c:v>
                </c:pt>
                <c:pt idx="88">
                  <c:v>9.99137817721092E-4</c:v>
                </c:pt>
                <c:pt idx="89">
                  <c:v>8.4958859027224436E-4</c:v>
                </c:pt>
                <c:pt idx="90">
                  <c:v>3.1766539057524633E-3</c:v>
                </c:pt>
              </c:numCache>
            </c:numRef>
          </c:val>
          <c:extLst>
            <c:ext xmlns:c16="http://schemas.microsoft.com/office/drawing/2014/chart" uri="{C3380CC4-5D6E-409C-BE32-E72D297353CC}">
              <c16:uniqueId val="{00000001-CF58-4BAE-9A19-A8C9EE212624}"/>
            </c:ext>
          </c:extLst>
        </c:ser>
        <c:dLbls>
          <c:showLegendKey val="0"/>
          <c:showVal val="0"/>
          <c:showCatName val="0"/>
          <c:showSerName val="0"/>
          <c:showPercent val="0"/>
          <c:showBubbleSize val="0"/>
        </c:dLbls>
        <c:gapWidth val="0"/>
        <c:overlap val="100"/>
        <c:axId val="414038240"/>
        <c:axId val="414031352"/>
      </c:barChart>
      <c:catAx>
        <c:axId val="414038240"/>
        <c:scaling>
          <c:orientation val="minMax"/>
        </c:scaling>
        <c:delete val="0"/>
        <c:axPos val="l"/>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031352"/>
        <c:crosses val="autoZero"/>
        <c:auto val="1"/>
        <c:lblAlgn val="ctr"/>
        <c:lblOffset val="100"/>
        <c:noMultiLvlLbl val="0"/>
      </c:catAx>
      <c:valAx>
        <c:axId val="414031352"/>
        <c:scaling>
          <c:orientation val="minMax"/>
          <c:max val="2.0000000000000004E-2"/>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038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val>
            <c:numRef>
              <c:f>'POP by age %'!$C$9:$C$99</c:f>
              <c:numCache>
                <c:formatCode>0.0%</c:formatCode>
                <c:ptCount val="91"/>
                <c:pt idx="0">
                  <c:v>1.9729207649482831E-2</c:v>
                </c:pt>
                <c:pt idx="1">
                  <c:v>1.9657748400667377E-2</c:v>
                </c:pt>
                <c:pt idx="2">
                  <c:v>1.9603673923164169E-2</c:v>
                </c:pt>
                <c:pt idx="3">
                  <c:v>1.9536965262125641E-2</c:v>
                </c:pt>
                <c:pt idx="4">
                  <c:v>1.9464959070013416E-2</c:v>
                </c:pt>
                <c:pt idx="5">
                  <c:v>1.9413561511912751E-2</c:v>
                </c:pt>
                <c:pt idx="6">
                  <c:v>1.872771103886095E-2</c:v>
                </c:pt>
                <c:pt idx="7">
                  <c:v>1.8394755513363063E-2</c:v>
                </c:pt>
                <c:pt idx="8">
                  <c:v>1.8150234312193776E-2</c:v>
                </c:pt>
                <c:pt idx="9">
                  <c:v>1.7954933205722445E-2</c:v>
                </c:pt>
                <c:pt idx="10">
                  <c:v>1.7777821179982049E-2</c:v>
                </c:pt>
                <c:pt idx="11">
                  <c:v>1.7639742850758963E-2</c:v>
                </c:pt>
                <c:pt idx="12">
                  <c:v>1.7500012310827616E-2</c:v>
                </c:pt>
                <c:pt idx="13">
                  <c:v>1.7345809949570624E-2</c:v>
                </c:pt>
                <c:pt idx="14">
                  <c:v>1.7195786792729238E-2</c:v>
                </c:pt>
                <c:pt idx="15">
                  <c:v>1.7054879052765089E-2</c:v>
                </c:pt>
                <c:pt idx="16">
                  <c:v>1.6947277019083652E-2</c:v>
                </c:pt>
                <c:pt idx="17">
                  <c:v>1.683451508818851E-2</c:v>
                </c:pt>
                <c:pt idx="18">
                  <c:v>1.6762734658095507E-2</c:v>
                </c:pt>
                <c:pt idx="19">
                  <c:v>1.6680305507799E-2</c:v>
                </c:pt>
                <c:pt idx="20">
                  <c:v>1.6621686989495368E-2</c:v>
                </c:pt>
                <c:pt idx="21">
                  <c:v>1.6537226788020692E-2</c:v>
                </c:pt>
                <c:pt idx="22">
                  <c:v>1.6478137370893379E-2</c:v>
                </c:pt>
                <c:pt idx="23">
                  <c:v>1.6394087966785313E-2</c:v>
                </c:pt>
                <c:pt idx="24">
                  <c:v>1.6321015988856047E-2</c:v>
                </c:pt>
                <c:pt idx="25">
                  <c:v>1.621784458203163E-2</c:v>
                </c:pt>
                <c:pt idx="26">
                  <c:v>1.6096176576980349E-2</c:v>
                </c:pt>
                <c:pt idx="27">
                  <c:v>1.5957242126980263E-2</c:v>
                </c:pt>
                <c:pt idx="28">
                  <c:v>1.5819015708018799E-2</c:v>
                </c:pt>
                <c:pt idx="29">
                  <c:v>1.5680635400666731E-2</c:v>
                </c:pt>
                <c:pt idx="30">
                  <c:v>1.5526440535145207E-2</c:v>
                </c:pt>
                <c:pt idx="31">
                  <c:v>1.5398171837694144E-2</c:v>
                </c:pt>
                <c:pt idx="32">
                  <c:v>1.5288478152693491E-2</c:v>
                </c:pt>
                <c:pt idx="33">
                  <c:v>1.5198783638053033E-2</c:v>
                </c:pt>
                <c:pt idx="34">
                  <c:v>1.5143254736027532E-2</c:v>
                </c:pt>
                <c:pt idx="35">
                  <c:v>1.5138886724865092E-2</c:v>
                </c:pt>
                <c:pt idx="36">
                  <c:v>1.5106640693335347E-2</c:v>
                </c:pt>
                <c:pt idx="37">
                  <c:v>1.5021024749688234E-2</c:v>
                </c:pt>
                <c:pt idx="38">
                  <c:v>1.4866237692113095E-2</c:v>
                </c:pt>
                <c:pt idx="39">
                  <c:v>1.4534073708336847E-2</c:v>
                </c:pt>
                <c:pt idx="40">
                  <c:v>1.4061950758138868E-2</c:v>
                </c:pt>
                <c:pt idx="41">
                  <c:v>1.3527000936034404E-2</c:v>
                </c:pt>
                <c:pt idx="42">
                  <c:v>1.2974660413980975E-2</c:v>
                </c:pt>
                <c:pt idx="43">
                  <c:v>1.2394485104349873E-2</c:v>
                </c:pt>
                <c:pt idx="44">
                  <c:v>1.1853129349529862E-2</c:v>
                </c:pt>
                <c:pt idx="45">
                  <c:v>1.1329360308608614E-2</c:v>
                </c:pt>
                <c:pt idx="46">
                  <c:v>1.0821542595438232E-2</c:v>
                </c:pt>
                <c:pt idx="47">
                  <c:v>1.033379048336657E-2</c:v>
                </c:pt>
                <c:pt idx="48">
                  <c:v>9.9397329687519742E-3</c:v>
                </c:pt>
                <c:pt idx="49">
                  <c:v>9.6567665782705085E-3</c:v>
                </c:pt>
                <c:pt idx="50">
                  <c:v>9.4825871600509974E-3</c:v>
                </c:pt>
                <c:pt idx="51">
                  <c:v>9.3777542954792594E-3</c:v>
                </c:pt>
                <c:pt idx="52">
                  <c:v>9.2863612207096432E-3</c:v>
                </c:pt>
                <c:pt idx="53">
                  <c:v>9.1580216809333693E-3</c:v>
                </c:pt>
                <c:pt idx="54">
                  <c:v>8.9489643353916747E-3</c:v>
                </c:pt>
                <c:pt idx="55">
                  <c:v>8.7055500890532538E-3</c:v>
                </c:pt>
                <c:pt idx="56">
                  <c:v>8.4299206154636059E-3</c:v>
                </c:pt>
                <c:pt idx="57">
                  <c:v>8.1652146529107329E-3</c:v>
                </c:pt>
                <c:pt idx="58">
                  <c:v>7.9107045742531478E-3</c:v>
                </c:pt>
                <c:pt idx="59">
                  <c:v>7.6873404814334365E-3</c:v>
                </c:pt>
                <c:pt idx="60">
                  <c:v>7.4604013266709422E-3</c:v>
                </c:pt>
                <c:pt idx="61">
                  <c:v>7.2075524453209311E-3</c:v>
                </c:pt>
                <c:pt idx="62">
                  <c:v>6.9575926167200885E-3</c:v>
                </c:pt>
                <c:pt idx="63">
                  <c:v>6.7020738200042375E-3</c:v>
                </c:pt>
                <c:pt idx="64">
                  <c:v>6.4249126843692467E-3</c:v>
                </c:pt>
                <c:pt idx="65">
                  <c:v>6.1288933021047681E-3</c:v>
                </c:pt>
                <c:pt idx="66">
                  <c:v>5.8705348680597605E-3</c:v>
                </c:pt>
                <c:pt idx="67">
                  <c:v>5.5884987635616869E-3</c:v>
                </c:pt>
                <c:pt idx="68">
                  <c:v>5.3015023292714682E-3</c:v>
                </c:pt>
                <c:pt idx="69">
                  <c:v>5.0219349576067981E-3</c:v>
                </c:pt>
                <c:pt idx="70">
                  <c:v>4.7607757793601494E-3</c:v>
                </c:pt>
                <c:pt idx="71">
                  <c:v>4.4873090165236992E-3</c:v>
                </c:pt>
                <c:pt idx="72">
                  <c:v>4.2382096427327912E-3</c:v>
                </c:pt>
                <c:pt idx="73">
                  <c:v>4.0016958376856999E-3</c:v>
                </c:pt>
                <c:pt idx="74">
                  <c:v>3.7740528494048333E-3</c:v>
                </c:pt>
                <c:pt idx="75">
                  <c:v>3.5551949653893212E-3</c:v>
                </c:pt>
                <c:pt idx="76">
                  <c:v>3.3419845237061588E-3</c:v>
                </c:pt>
                <c:pt idx="77">
                  <c:v>3.1262517379397749E-3</c:v>
                </c:pt>
                <c:pt idx="78">
                  <c:v>2.9159777191790906E-3</c:v>
                </c:pt>
                <c:pt idx="79">
                  <c:v>2.7262810330656428E-3</c:v>
                </c:pt>
                <c:pt idx="80">
                  <c:v>2.530300559237586E-3</c:v>
                </c:pt>
                <c:pt idx="81">
                  <c:v>2.3399071360959058E-3</c:v>
                </c:pt>
                <c:pt idx="82">
                  <c:v>2.1536889824599549E-3</c:v>
                </c:pt>
                <c:pt idx="83">
                  <c:v>1.9666957873148913E-3</c:v>
                </c:pt>
                <c:pt idx="84">
                  <c:v>1.7806471541499159E-3</c:v>
                </c:pt>
                <c:pt idx="85">
                  <c:v>1.5986400560984236E-3</c:v>
                </c:pt>
                <c:pt idx="86">
                  <c:v>1.4257296961258546E-3</c:v>
                </c:pt>
                <c:pt idx="87">
                  <c:v>1.2605716626049172E-3</c:v>
                </c:pt>
                <c:pt idx="88">
                  <c:v>1.0996878599200514E-3</c:v>
                </c:pt>
                <c:pt idx="89">
                  <c:v>9.419635194966913E-4</c:v>
                </c:pt>
                <c:pt idx="90">
                  <c:v>3.5480025016828439E-3</c:v>
                </c:pt>
              </c:numCache>
            </c:numRef>
          </c:val>
          <c:extLst>
            <c:ext xmlns:c16="http://schemas.microsoft.com/office/drawing/2014/chart" uri="{C3380CC4-5D6E-409C-BE32-E72D297353CC}">
              <c16:uniqueId val="{00000000-FC5A-4D34-AC18-70BDEAFF9071}"/>
            </c:ext>
          </c:extLst>
        </c:ser>
        <c:ser>
          <c:idx val="1"/>
          <c:order val="1"/>
          <c:spPr>
            <a:solidFill>
              <a:schemeClr val="bg2">
                <a:lumMod val="75000"/>
                <a:alpha val="50000"/>
              </a:schemeClr>
            </a:solidFill>
            <a:ln>
              <a:noFill/>
            </a:ln>
            <a:effectLst/>
          </c:spPr>
          <c:invertIfNegative val="0"/>
          <c:val>
            <c:numRef>
              <c:f>'POP by age %'!$G$9:$G$99</c:f>
              <c:numCache>
                <c:formatCode>0.0%</c:formatCode>
                <c:ptCount val="91"/>
                <c:pt idx="0">
                  <c:v>1.5396057027046538E-2</c:v>
                </c:pt>
                <c:pt idx="1">
                  <c:v>1.5507213471594615E-2</c:v>
                </c:pt>
                <c:pt idx="2">
                  <c:v>1.5634367479407846E-2</c:v>
                </c:pt>
                <c:pt idx="3">
                  <c:v>1.5737797284265932E-2</c:v>
                </c:pt>
                <c:pt idx="4">
                  <c:v>1.5811869253172739E-2</c:v>
                </c:pt>
                <c:pt idx="5">
                  <c:v>1.5844127358072595E-2</c:v>
                </c:pt>
                <c:pt idx="6">
                  <c:v>1.5377832266716684E-2</c:v>
                </c:pt>
                <c:pt idx="7">
                  <c:v>1.5193390746854812E-2</c:v>
                </c:pt>
                <c:pt idx="8">
                  <c:v>1.5082628249896656E-2</c:v>
                </c:pt>
                <c:pt idx="9">
                  <c:v>1.4998790385863684E-2</c:v>
                </c:pt>
                <c:pt idx="10">
                  <c:v>1.498997760011964E-2</c:v>
                </c:pt>
                <c:pt idx="11">
                  <c:v>1.5023084870565603E-2</c:v>
                </c:pt>
                <c:pt idx="12">
                  <c:v>1.5103468768243653E-2</c:v>
                </c:pt>
                <c:pt idx="13">
                  <c:v>1.5224888104435935E-2</c:v>
                </c:pt>
                <c:pt idx="14">
                  <c:v>1.5353695323041372E-2</c:v>
                </c:pt>
                <c:pt idx="15">
                  <c:v>1.5480486368247608E-2</c:v>
                </c:pt>
                <c:pt idx="16">
                  <c:v>1.5588020995959604E-2</c:v>
                </c:pt>
                <c:pt idx="17">
                  <c:v>1.5713713903588986E-2</c:v>
                </c:pt>
                <c:pt idx="18">
                  <c:v>1.5836248525216132E-2</c:v>
                </c:pt>
                <c:pt idx="19">
                  <c:v>1.6010899525253492E-2</c:v>
                </c:pt>
                <c:pt idx="20">
                  <c:v>1.619367496515078E-2</c:v>
                </c:pt>
                <c:pt idx="21">
                  <c:v>1.6359962326005034E-2</c:v>
                </c:pt>
                <c:pt idx="22">
                  <c:v>1.6415608958523953E-2</c:v>
                </c:pt>
                <c:pt idx="23">
                  <c:v>1.637466676787213E-2</c:v>
                </c:pt>
                <c:pt idx="24">
                  <c:v>1.6187709609684901E-2</c:v>
                </c:pt>
                <c:pt idx="25">
                  <c:v>1.5903596621229407E-2</c:v>
                </c:pt>
                <c:pt idx="26">
                  <c:v>1.5578141299405296E-2</c:v>
                </c:pt>
                <c:pt idx="27">
                  <c:v>1.5270232851095985E-2</c:v>
                </c:pt>
                <c:pt idx="28">
                  <c:v>1.4975937996575034E-2</c:v>
                </c:pt>
                <c:pt idx="29">
                  <c:v>1.4693487202541542E-2</c:v>
                </c:pt>
                <c:pt idx="30">
                  <c:v>1.4436609723587337E-2</c:v>
                </c:pt>
                <c:pt idx="31">
                  <c:v>1.418477271526219E-2</c:v>
                </c:pt>
                <c:pt idx="32">
                  <c:v>1.3981468333544293E-2</c:v>
                </c:pt>
                <c:pt idx="33">
                  <c:v>1.3870924850726067E-2</c:v>
                </c:pt>
                <c:pt idx="34">
                  <c:v>1.3880769909319008E-2</c:v>
                </c:pt>
                <c:pt idx="35">
                  <c:v>1.395552366856311E-2</c:v>
                </c:pt>
                <c:pt idx="36">
                  <c:v>1.4068109933076525E-2</c:v>
                </c:pt>
                <c:pt idx="37">
                  <c:v>1.4104253559295654E-2</c:v>
                </c:pt>
                <c:pt idx="38">
                  <c:v>1.3987594922311563E-2</c:v>
                </c:pt>
                <c:pt idx="39">
                  <c:v>1.3738688042021047E-2</c:v>
                </c:pt>
                <c:pt idx="40">
                  <c:v>1.3382280620605166E-2</c:v>
                </c:pt>
                <c:pt idx="41">
                  <c:v>1.2974344578587611E-2</c:v>
                </c:pt>
                <c:pt idx="42">
                  <c:v>1.2588186112173294E-2</c:v>
                </c:pt>
                <c:pt idx="43">
                  <c:v>1.2246958454066589E-2</c:v>
                </c:pt>
                <c:pt idx="44">
                  <c:v>1.1924322161304433E-2</c:v>
                </c:pt>
                <c:pt idx="45">
                  <c:v>1.1632497824020194E-2</c:v>
                </c:pt>
                <c:pt idx="46">
                  <c:v>1.1362926799085763E-2</c:v>
                </c:pt>
                <c:pt idx="47">
                  <c:v>1.1136523046579944E-2</c:v>
                </c:pt>
                <c:pt idx="48">
                  <c:v>1.0954181484964963E-2</c:v>
                </c:pt>
                <c:pt idx="49">
                  <c:v>1.0829296032439333E-2</c:v>
                </c:pt>
                <c:pt idx="50">
                  <c:v>1.0739434973934772E-2</c:v>
                </c:pt>
                <c:pt idx="51">
                  <c:v>1.0653844163010162E-2</c:v>
                </c:pt>
                <c:pt idx="52">
                  <c:v>1.0552876910482741E-2</c:v>
                </c:pt>
                <c:pt idx="53">
                  <c:v>1.0446400721019733E-2</c:v>
                </c:pt>
                <c:pt idx="54">
                  <c:v>1.0351000807258415E-2</c:v>
                </c:pt>
                <c:pt idx="55">
                  <c:v>1.0238275056721251E-2</c:v>
                </c:pt>
                <c:pt idx="56">
                  <c:v>1.0132122962649535E-2</c:v>
                </c:pt>
                <c:pt idx="57">
                  <c:v>1.0016472446474765E-2</c:v>
                </c:pt>
                <c:pt idx="58">
                  <c:v>9.8900038453156851E-3</c:v>
                </c:pt>
                <c:pt idx="59">
                  <c:v>9.734028081497724E-3</c:v>
                </c:pt>
                <c:pt idx="60">
                  <c:v>9.5723015757264007E-3</c:v>
                </c:pt>
                <c:pt idx="61">
                  <c:v>9.4122252177698019E-3</c:v>
                </c:pt>
                <c:pt idx="62">
                  <c:v>9.234895872378069E-3</c:v>
                </c:pt>
                <c:pt idx="63">
                  <c:v>9.039971858981536E-3</c:v>
                </c:pt>
                <c:pt idx="64">
                  <c:v>8.8419771481919214E-3</c:v>
                </c:pt>
                <c:pt idx="65">
                  <c:v>8.6359727318939088E-3</c:v>
                </c:pt>
                <c:pt idx="66">
                  <c:v>8.3871031315293377E-3</c:v>
                </c:pt>
                <c:pt idx="67">
                  <c:v>8.1297076081907216E-3</c:v>
                </c:pt>
                <c:pt idx="68">
                  <c:v>7.8354389937698322E-3</c:v>
                </c:pt>
                <c:pt idx="69">
                  <c:v>7.4892180898960261E-3</c:v>
                </c:pt>
                <c:pt idx="70">
                  <c:v>7.0988634867354336E-3</c:v>
                </c:pt>
                <c:pt idx="71">
                  <c:v>6.7066025622747735E-3</c:v>
                </c:pt>
                <c:pt idx="72">
                  <c:v>6.3111968432012925E-3</c:v>
                </c:pt>
                <c:pt idx="73">
                  <c:v>5.9310261068675806E-3</c:v>
                </c:pt>
                <c:pt idx="74">
                  <c:v>5.5730261637930538E-3</c:v>
                </c:pt>
                <c:pt idx="75">
                  <c:v>5.2372560416918679E-3</c:v>
                </c:pt>
                <c:pt idx="76">
                  <c:v>4.9097221672624947E-3</c:v>
                </c:pt>
                <c:pt idx="77">
                  <c:v>4.5934552860413006E-3</c:v>
                </c:pt>
                <c:pt idx="78">
                  <c:v>4.2922565289351868E-3</c:v>
                </c:pt>
                <c:pt idx="79">
                  <c:v>3.9963340108571102E-3</c:v>
                </c:pt>
                <c:pt idx="80">
                  <c:v>3.7188401494178134E-3</c:v>
                </c:pt>
                <c:pt idx="81">
                  <c:v>3.4401329371980811E-3</c:v>
                </c:pt>
                <c:pt idx="82">
                  <c:v>3.154366467112838E-3</c:v>
                </c:pt>
                <c:pt idx="83">
                  <c:v>2.8695986201781472E-3</c:v>
                </c:pt>
                <c:pt idx="84">
                  <c:v>2.5883254120675067E-3</c:v>
                </c:pt>
                <c:pt idx="85">
                  <c:v>2.3149997697619728E-3</c:v>
                </c:pt>
                <c:pt idx="86">
                  <c:v>2.0568324358632905E-3</c:v>
                </c:pt>
                <c:pt idx="87">
                  <c:v>1.8117275831994576E-3</c:v>
                </c:pt>
                <c:pt idx="88">
                  <c:v>1.574565003721914E-3</c:v>
                </c:pt>
                <c:pt idx="89">
                  <c:v>1.3436718149156994E-3</c:v>
                </c:pt>
                <c:pt idx="90">
                  <c:v>5.0421195350281479E-3</c:v>
                </c:pt>
              </c:numCache>
            </c:numRef>
          </c:val>
          <c:extLst>
            <c:ext xmlns:c16="http://schemas.microsoft.com/office/drawing/2014/chart" uri="{C3380CC4-5D6E-409C-BE32-E72D297353CC}">
              <c16:uniqueId val="{00000001-FC5A-4D34-AC18-70BDEAFF9071}"/>
            </c:ext>
          </c:extLst>
        </c:ser>
        <c:dLbls>
          <c:showLegendKey val="0"/>
          <c:showVal val="0"/>
          <c:showCatName val="0"/>
          <c:showSerName val="0"/>
          <c:showPercent val="0"/>
          <c:showBubbleSize val="0"/>
        </c:dLbls>
        <c:gapWidth val="0"/>
        <c:overlap val="100"/>
        <c:axId val="414038240"/>
        <c:axId val="414031352"/>
      </c:barChart>
      <c:catAx>
        <c:axId val="414038240"/>
        <c:scaling>
          <c:orientation val="minMax"/>
        </c:scaling>
        <c:delete val="0"/>
        <c:axPos val="l"/>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031352"/>
        <c:crosses val="autoZero"/>
        <c:auto val="1"/>
        <c:lblAlgn val="ctr"/>
        <c:lblOffset val="100"/>
        <c:noMultiLvlLbl val="0"/>
      </c:catAx>
      <c:valAx>
        <c:axId val="414031352"/>
        <c:scaling>
          <c:orientation val="minMax"/>
          <c:max val="2.0000000000000004E-2"/>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038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lumMod val="40000"/>
                <a:lumOff val="60000"/>
              </a:schemeClr>
            </a:solidFill>
            <a:ln>
              <a:noFill/>
            </a:ln>
            <a:effectLst/>
          </c:spPr>
          <c:invertIfNegative val="0"/>
          <c:val>
            <c:numRef>
              <c:f>'POP by age %'!$D$9:$D$99</c:f>
              <c:numCache>
                <c:formatCode>0.0%</c:formatCode>
                <c:ptCount val="91"/>
                <c:pt idx="0">
                  <c:v>1.4474590786925652E-2</c:v>
                </c:pt>
                <c:pt idx="1">
                  <c:v>1.4550533102068781E-2</c:v>
                </c:pt>
                <c:pt idx="2">
                  <c:v>1.4641099547541926E-2</c:v>
                </c:pt>
                <c:pt idx="3">
                  <c:v>1.4715071883096054E-2</c:v>
                </c:pt>
                <c:pt idx="4">
                  <c:v>1.4767689008881498E-2</c:v>
                </c:pt>
                <c:pt idx="5">
                  <c:v>1.4822294507587118E-2</c:v>
                </c:pt>
                <c:pt idx="6">
                  <c:v>1.4381863514933259E-2</c:v>
                </c:pt>
                <c:pt idx="7">
                  <c:v>1.4179932719258109E-2</c:v>
                </c:pt>
                <c:pt idx="8">
                  <c:v>1.4006944640572944E-2</c:v>
                </c:pt>
                <c:pt idx="9">
                  <c:v>1.3910193816307115E-2</c:v>
                </c:pt>
                <c:pt idx="10">
                  <c:v>1.3825835044228126E-2</c:v>
                </c:pt>
                <c:pt idx="11">
                  <c:v>1.3787131564025818E-2</c:v>
                </c:pt>
                <c:pt idx="12">
                  <c:v>1.3774381049683019E-2</c:v>
                </c:pt>
                <c:pt idx="13">
                  <c:v>1.3834240027645208E-2</c:v>
                </c:pt>
                <c:pt idx="14">
                  <c:v>1.3738170659756492E-2</c:v>
                </c:pt>
                <c:pt idx="15">
                  <c:v>1.3743664041344823E-2</c:v>
                </c:pt>
                <c:pt idx="16">
                  <c:v>1.3745416981671719E-2</c:v>
                </c:pt>
                <c:pt idx="17">
                  <c:v>1.3903952749041762E-2</c:v>
                </c:pt>
                <c:pt idx="18">
                  <c:v>1.4115784552200153E-2</c:v>
                </c:pt>
                <c:pt idx="19">
                  <c:v>1.4616183579497937E-2</c:v>
                </c:pt>
                <c:pt idx="20">
                  <c:v>1.5088486910636604E-2</c:v>
                </c:pt>
                <c:pt idx="21">
                  <c:v>1.5673570495315845E-2</c:v>
                </c:pt>
                <c:pt idx="22">
                  <c:v>1.6158889176318834E-2</c:v>
                </c:pt>
                <c:pt idx="23">
                  <c:v>1.6547642302307927E-2</c:v>
                </c:pt>
                <c:pt idx="24">
                  <c:v>1.6802312091792695E-2</c:v>
                </c:pt>
                <c:pt idx="25">
                  <c:v>1.7046782525665924E-2</c:v>
                </c:pt>
                <c:pt idx="47">
                  <c:v>1.2595021778057958E-2</c:v>
                </c:pt>
                <c:pt idx="48">
                  <c:v>1.2282468351986518E-2</c:v>
                </c:pt>
                <c:pt idx="49">
                  <c:v>1.201788255688703E-2</c:v>
                </c:pt>
                <c:pt idx="50">
                  <c:v>1.1801675629890084E-2</c:v>
                </c:pt>
                <c:pt idx="51">
                  <c:v>1.1593025571172248E-2</c:v>
                </c:pt>
                <c:pt idx="52">
                  <c:v>1.1351560746584676E-2</c:v>
                </c:pt>
                <c:pt idx="53">
                  <c:v>1.1119548816465732E-2</c:v>
                </c:pt>
                <c:pt idx="54">
                  <c:v>1.0909393022872284E-2</c:v>
                </c:pt>
                <c:pt idx="55">
                  <c:v>1.0687485916659677E-2</c:v>
                </c:pt>
                <c:pt idx="56">
                  <c:v>1.0438716086107518E-2</c:v>
                </c:pt>
                <c:pt idx="57">
                  <c:v>1.0199369897805647E-2</c:v>
                </c:pt>
                <c:pt idx="58">
                  <c:v>9.9373277335297831E-3</c:v>
                </c:pt>
                <c:pt idx="59">
                  <c:v>9.6483779670105546E-3</c:v>
                </c:pt>
                <c:pt idx="60">
                  <c:v>9.3528716374878546E-3</c:v>
                </c:pt>
                <c:pt idx="61">
                  <c:v>9.0984643928941917E-3</c:v>
                </c:pt>
                <c:pt idx="62">
                  <c:v>8.7647142072497485E-3</c:v>
                </c:pt>
                <c:pt idx="63">
                  <c:v>8.3844528627792809E-3</c:v>
                </c:pt>
                <c:pt idx="64">
                  <c:v>7.9587229783255869E-3</c:v>
                </c:pt>
                <c:pt idx="65">
                  <c:v>7.4860999467572329E-3</c:v>
                </c:pt>
                <c:pt idx="66">
                  <c:v>6.9803413045250277E-3</c:v>
                </c:pt>
                <c:pt idx="67">
                  <c:v>6.5511147294916271E-3</c:v>
                </c:pt>
                <c:pt idx="68">
                  <c:v>6.1592987515005073E-3</c:v>
                </c:pt>
                <c:pt idx="69">
                  <c:v>5.8047168314169176E-3</c:v>
                </c:pt>
                <c:pt idx="70">
                  <c:v>5.482855926224133E-3</c:v>
                </c:pt>
                <c:pt idx="71">
                  <c:v>5.1403320692609373E-3</c:v>
                </c:pt>
                <c:pt idx="72">
                  <c:v>4.777228547149924E-3</c:v>
                </c:pt>
                <c:pt idx="73">
                  <c:v>4.38601252532431E-3</c:v>
                </c:pt>
                <c:pt idx="74">
                  <c:v>3.9719508723774569E-3</c:v>
                </c:pt>
                <c:pt idx="75">
                  <c:v>3.5705664920068496E-3</c:v>
                </c:pt>
                <c:pt idx="76">
                  <c:v>3.2148311259062707E-3</c:v>
                </c:pt>
                <c:pt idx="77">
                  <c:v>2.8868106169928701E-3</c:v>
                </c:pt>
                <c:pt idx="78">
                  <c:v>2.6256635572884184E-3</c:v>
                </c:pt>
                <c:pt idx="79">
                  <c:v>2.4176840099889092E-3</c:v>
                </c:pt>
                <c:pt idx="80">
                  <c:v>2.2392607819099477E-3</c:v>
                </c:pt>
                <c:pt idx="81">
                  <c:v>2.0713595441624439E-3</c:v>
                </c:pt>
                <c:pt idx="82">
                  <c:v>1.867951884251191E-3</c:v>
                </c:pt>
                <c:pt idx="83">
                  <c:v>1.670735426186979E-3</c:v>
                </c:pt>
                <c:pt idx="84">
                  <c:v>1.4811290161891499E-3</c:v>
                </c:pt>
                <c:pt idx="85">
                  <c:v>1.3015517489089808E-3</c:v>
                </c:pt>
                <c:pt idx="86">
                  <c:v>1.1357664388050349E-3</c:v>
                </c:pt>
                <c:pt idx="87">
                  <c:v>9.8219932368243459E-4</c:v>
                </c:pt>
                <c:pt idx="88">
                  <c:v>8.3774990154515834E-4</c:v>
                </c:pt>
                <c:pt idx="89">
                  <c:v>7.0132214494411736E-4</c:v>
                </c:pt>
                <c:pt idx="90">
                  <c:v>2.5806205798441896E-3</c:v>
                </c:pt>
              </c:numCache>
            </c:numRef>
          </c:val>
          <c:extLst>
            <c:ext xmlns:c16="http://schemas.microsoft.com/office/drawing/2014/chart" uri="{C3380CC4-5D6E-409C-BE32-E72D297353CC}">
              <c16:uniqueId val="{00000000-3A77-404F-8C64-5A37F924FAE7}"/>
            </c:ext>
          </c:extLst>
        </c:ser>
        <c:ser>
          <c:idx val="1"/>
          <c:order val="1"/>
          <c:spPr>
            <a:solidFill>
              <a:schemeClr val="accent1">
                <a:lumMod val="75000"/>
              </a:schemeClr>
            </a:solidFill>
            <a:ln>
              <a:noFill/>
            </a:ln>
            <a:effectLst/>
          </c:spPr>
          <c:invertIfNegative val="0"/>
          <c:val>
            <c:numRef>
              <c:f>'POP by age %'!$E$9:$E$99</c:f>
              <c:numCache>
                <c:formatCode>0.0%</c:formatCode>
                <c:ptCount val="9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6">
                  <c:v>1.7132445965980476E-2</c:v>
                </c:pt>
                <c:pt idx="27">
                  <c:v>1.721106068772069E-2</c:v>
                </c:pt>
                <c:pt idx="28">
                  <c:v>1.7382687283472815E-2</c:v>
                </c:pt>
                <c:pt idx="29">
                  <c:v>1.740986208183996E-2</c:v>
                </c:pt>
                <c:pt idx="30">
                  <c:v>1.7349080211452973E-2</c:v>
                </c:pt>
                <c:pt idx="31">
                  <c:v>1.7328475836260487E-2</c:v>
                </c:pt>
                <c:pt idx="32">
                  <c:v>1.7214966815624563E-2</c:v>
                </c:pt>
                <c:pt idx="33">
                  <c:v>1.7091040633567652E-2</c:v>
                </c:pt>
                <c:pt idx="34">
                  <c:v>1.7159516651310186E-2</c:v>
                </c:pt>
                <c:pt idx="35">
                  <c:v>1.7304847540963803E-2</c:v>
                </c:pt>
                <c:pt idx="36">
                  <c:v>1.7397175799202382E-2</c:v>
                </c:pt>
                <c:pt idx="37">
                  <c:v>1.7463395199013437E-2</c:v>
                </c:pt>
                <c:pt idx="38">
                  <c:v>1.7255072181297217E-2</c:v>
                </c:pt>
                <c:pt idx="39">
                  <c:v>1.6823299468553984E-2</c:v>
                </c:pt>
                <c:pt idx="40">
                  <c:v>1.6217308411729067E-2</c:v>
                </c:pt>
                <c:pt idx="41">
                  <c:v>1.5558817569658105E-2</c:v>
                </c:pt>
                <c:pt idx="42">
                  <c:v>1.4889558923608779E-2</c:v>
                </c:pt>
                <c:pt idx="43">
                  <c:v>1.434347855217607E-2</c:v>
                </c:pt>
                <c:pt idx="44">
                  <c:v>1.3835029112309719E-2</c:v>
                </c:pt>
                <c:pt idx="45">
                  <c:v>1.336791950159443E-2</c:v>
                </c:pt>
                <c:pt idx="46">
                  <c:v>1.2946070043949695E-2</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extLst>
            <c:ext xmlns:c16="http://schemas.microsoft.com/office/drawing/2014/chart" uri="{C3380CC4-5D6E-409C-BE32-E72D297353CC}">
              <c16:uniqueId val="{00000001-3A77-404F-8C64-5A37F924FAE7}"/>
            </c:ext>
          </c:extLst>
        </c:ser>
        <c:ser>
          <c:idx val="2"/>
          <c:order val="2"/>
          <c:spPr>
            <a:solidFill>
              <a:schemeClr val="bg2">
                <a:lumMod val="75000"/>
                <a:alpha val="50000"/>
              </a:schemeClr>
            </a:solidFill>
            <a:ln>
              <a:noFill/>
            </a:ln>
            <a:effectLst/>
          </c:spPr>
          <c:invertIfNegative val="0"/>
          <c:val>
            <c:numRef>
              <c:f>'POP by age %'!$H$9:$H$99</c:f>
              <c:numCache>
                <c:formatCode>0.0%</c:formatCode>
                <c:ptCount val="91"/>
                <c:pt idx="0">
                  <c:v>1.8079026085490103E-2</c:v>
                </c:pt>
                <c:pt idx="1">
                  <c:v>1.810233523511777E-2</c:v>
                </c:pt>
                <c:pt idx="2">
                  <c:v>1.8142868221808734E-2</c:v>
                </c:pt>
                <c:pt idx="3">
                  <c:v>1.816331155603116E-2</c:v>
                </c:pt>
                <c:pt idx="4">
                  <c:v>1.8164825702130918E-2</c:v>
                </c:pt>
                <c:pt idx="5">
                  <c:v>1.8143734021290492E-2</c:v>
                </c:pt>
                <c:pt idx="6">
                  <c:v>1.7548590070066226E-2</c:v>
                </c:pt>
                <c:pt idx="7">
                  <c:v>1.7288908157315149E-2</c:v>
                </c:pt>
                <c:pt idx="8">
                  <c:v>1.7126211228247916E-2</c:v>
                </c:pt>
                <c:pt idx="9">
                  <c:v>1.6985831079092704E-2</c:v>
                </c:pt>
                <c:pt idx="10">
                  <c:v>1.691073671937339E-2</c:v>
                </c:pt>
                <c:pt idx="11">
                  <c:v>1.6874711992146383E-2</c:v>
                </c:pt>
                <c:pt idx="12">
                  <c:v>1.6866476341892034E-2</c:v>
                </c:pt>
                <c:pt idx="13">
                  <c:v>1.6858173151770746E-2</c:v>
                </c:pt>
                <c:pt idx="14">
                  <c:v>1.6911134646379774E-2</c:v>
                </c:pt>
                <c:pt idx="15">
                  <c:v>1.693288347228334E-2</c:v>
                </c:pt>
                <c:pt idx="16">
                  <c:v>1.6958828172746701E-2</c:v>
                </c:pt>
                <c:pt idx="17">
                  <c:v>1.6942962016646305E-2</c:v>
                </c:pt>
                <c:pt idx="18">
                  <c:v>1.6928840075943963E-2</c:v>
                </c:pt>
                <c:pt idx="19">
                  <c:v>1.6851975368389848E-2</c:v>
                </c:pt>
                <c:pt idx="20">
                  <c:v>1.6804149113144744E-2</c:v>
                </c:pt>
                <c:pt idx="21">
                  <c:v>1.6690687613463262E-2</c:v>
                </c:pt>
                <c:pt idx="22">
                  <c:v>1.6537242992890337E-2</c:v>
                </c:pt>
                <c:pt idx="23">
                  <c:v>1.6326363631478144E-2</c:v>
                </c:pt>
                <c:pt idx="24">
                  <c:v>1.6051238252997382E-2</c:v>
                </c:pt>
                <c:pt idx="25">
                  <c:v>1.5685998788475389E-2</c:v>
                </c:pt>
                <c:pt idx="26">
                  <c:v>1.5331920044338776E-2</c:v>
                </c:pt>
                <c:pt idx="27">
                  <c:v>1.4984732606891345E-2</c:v>
                </c:pt>
                <c:pt idx="28">
                  <c:v>1.461705706440763E-2</c:v>
                </c:pt>
                <c:pt idx="29">
                  <c:v>1.4307905602141098E-2</c:v>
                </c:pt>
                <c:pt idx="30">
                  <c:v>1.4040371446522443E-2</c:v>
                </c:pt>
                <c:pt idx="31">
                  <c:v>1.3777327834407828E-2</c:v>
                </c:pt>
                <c:pt idx="32">
                  <c:v>1.359461634377624E-2</c:v>
                </c:pt>
                <c:pt idx="33">
                  <c:v>1.3500030331990829E-2</c:v>
                </c:pt>
                <c:pt idx="34">
                  <c:v>1.3454161430830598E-2</c:v>
                </c:pt>
                <c:pt idx="35">
                  <c:v>1.3461615543376639E-2</c:v>
                </c:pt>
                <c:pt idx="36">
                  <c:v>1.35019174597457E-2</c:v>
                </c:pt>
                <c:pt idx="37">
                  <c:v>1.3461246001132229E-2</c:v>
                </c:pt>
                <c:pt idx="38">
                  <c:v>1.3354965240178368E-2</c:v>
                </c:pt>
                <c:pt idx="39">
                  <c:v>1.3122829132451452E-2</c:v>
                </c:pt>
                <c:pt idx="40">
                  <c:v>1.2788172687202334E-2</c:v>
                </c:pt>
                <c:pt idx="41">
                  <c:v>1.239614128125302E-2</c:v>
                </c:pt>
                <c:pt idx="42">
                  <c:v>1.201555884545041E-2</c:v>
                </c:pt>
                <c:pt idx="43">
                  <c:v>1.1613469936744078E-2</c:v>
                </c:pt>
                <c:pt idx="44">
                  <c:v>1.1234546329004178E-2</c:v>
                </c:pt>
                <c:pt idx="45">
                  <c:v>1.0875617816970868E-2</c:v>
                </c:pt>
                <c:pt idx="46">
                  <c:v>1.0527660182535445E-2</c:v>
                </c:pt>
                <c:pt idx="47">
                  <c:v>1.0200826263767247E-2</c:v>
                </c:pt>
                <c:pt idx="48">
                  <c:v>9.9470867515444126E-3</c:v>
                </c:pt>
                <c:pt idx="49">
                  <c:v>9.7833596012733004E-3</c:v>
                </c:pt>
                <c:pt idx="50">
                  <c:v>9.6904364540815642E-3</c:v>
                </c:pt>
                <c:pt idx="51">
                  <c:v>9.6362435281151255E-3</c:v>
                </c:pt>
                <c:pt idx="52">
                  <c:v>9.5883690998327369E-3</c:v>
                </c:pt>
                <c:pt idx="53">
                  <c:v>9.5127012183601357E-3</c:v>
                </c:pt>
                <c:pt idx="54">
                  <c:v>9.3942505645821291E-3</c:v>
                </c:pt>
                <c:pt idx="55">
                  <c:v>9.2472637175050713E-3</c:v>
                </c:pt>
                <c:pt idx="56">
                  <c:v>9.0970328538459103E-3</c:v>
                </c:pt>
                <c:pt idx="57">
                  <c:v>8.9420234553573442E-3</c:v>
                </c:pt>
                <c:pt idx="58">
                  <c:v>8.7917310653967615E-3</c:v>
                </c:pt>
                <c:pt idx="59">
                  <c:v>8.6442072266075688E-3</c:v>
                </c:pt>
                <c:pt idx="60">
                  <c:v>8.4923966570196151E-3</c:v>
                </c:pt>
                <c:pt idx="61">
                  <c:v>8.3137306221716337E-3</c:v>
                </c:pt>
                <c:pt idx="62">
                  <c:v>8.1499739271566826E-3</c:v>
                </c:pt>
                <c:pt idx="63">
                  <c:v>7.9850528522223112E-3</c:v>
                </c:pt>
                <c:pt idx="64">
                  <c:v>7.8213494661582422E-3</c:v>
                </c:pt>
                <c:pt idx="65">
                  <c:v>7.6569501266137482E-3</c:v>
                </c:pt>
                <c:pt idx="66">
                  <c:v>7.4903978506356966E-3</c:v>
                </c:pt>
                <c:pt idx="67">
                  <c:v>7.2780619935247787E-3</c:v>
                </c:pt>
                <c:pt idx="68">
                  <c:v>7.0209973084328454E-3</c:v>
                </c:pt>
                <c:pt idx="69">
                  <c:v>6.7140662872718715E-3</c:v>
                </c:pt>
                <c:pt idx="70">
                  <c:v>6.3710160756376465E-3</c:v>
                </c:pt>
                <c:pt idx="71">
                  <c:v>6.0267619562242962E-3</c:v>
                </c:pt>
                <c:pt idx="72">
                  <c:v>5.7003438361803655E-3</c:v>
                </c:pt>
                <c:pt idx="73">
                  <c:v>5.4024778077331409E-3</c:v>
                </c:pt>
                <c:pt idx="74">
                  <c:v>5.1348451424285584E-3</c:v>
                </c:pt>
                <c:pt idx="75">
                  <c:v>4.8853455228918541E-3</c:v>
                </c:pt>
                <c:pt idx="76">
                  <c:v>4.6299226905516088E-3</c:v>
                </c:pt>
                <c:pt idx="77">
                  <c:v>4.3726250292384665E-3</c:v>
                </c:pt>
                <c:pt idx="78">
                  <c:v>4.1074950503214537E-3</c:v>
                </c:pt>
                <c:pt idx="79">
                  <c:v>3.8396935497734368E-3</c:v>
                </c:pt>
                <c:pt idx="80">
                  <c:v>3.5730190789964211E-3</c:v>
                </c:pt>
                <c:pt idx="81">
                  <c:v>3.3048518174778932E-3</c:v>
                </c:pt>
                <c:pt idx="82">
                  <c:v>3.0454576882532496E-3</c:v>
                </c:pt>
                <c:pt idx="83">
                  <c:v>2.7843236871143611E-3</c:v>
                </c:pt>
                <c:pt idx="84">
                  <c:v>2.5238882586407327E-3</c:v>
                </c:pt>
                <c:pt idx="85">
                  <c:v>2.2685557750080324E-3</c:v>
                </c:pt>
                <c:pt idx="86">
                  <c:v>2.025532951747705E-3</c:v>
                </c:pt>
                <c:pt idx="87">
                  <c:v>1.7929569538310036E-3</c:v>
                </c:pt>
                <c:pt idx="88">
                  <c:v>1.5659173928885999E-3</c:v>
                </c:pt>
                <c:pt idx="89">
                  <c:v>1.3428500303712542E-3</c:v>
                </c:pt>
                <c:pt idx="90">
                  <c:v>5.0637039452489617E-3</c:v>
                </c:pt>
              </c:numCache>
            </c:numRef>
          </c:val>
          <c:extLst>
            <c:ext xmlns:c16="http://schemas.microsoft.com/office/drawing/2014/chart" uri="{C3380CC4-5D6E-409C-BE32-E72D297353CC}">
              <c16:uniqueId val="{00000002-3A77-404F-8C64-5A37F924FAE7}"/>
            </c:ext>
          </c:extLst>
        </c:ser>
        <c:dLbls>
          <c:showLegendKey val="0"/>
          <c:showVal val="0"/>
          <c:showCatName val="0"/>
          <c:showSerName val="0"/>
          <c:showPercent val="0"/>
          <c:showBubbleSize val="0"/>
        </c:dLbls>
        <c:gapWidth val="0"/>
        <c:overlap val="100"/>
        <c:axId val="414038240"/>
        <c:axId val="414031352"/>
      </c:barChart>
      <c:catAx>
        <c:axId val="414038240"/>
        <c:scaling>
          <c:orientation val="minMax"/>
        </c:scaling>
        <c:delete val="0"/>
        <c:axPos val="l"/>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031352"/>
        <c:crosses val="autoZero"/>
        <c:auto val="1"/>
        <c:lblAlgn val="ctr"/>
        <c:lblOffset val="100"/>
        <c:noMultiLvlLbl val="0"/>
      </c:catAx>
      <c:valAx>
        <c:axId val="41403135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038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ser>
          <c:idx val="0"/>
          <c:order val="1"/>
          <c:tx>
            <c:strRef>
              <c:f>'SUPPORT RATIO'!$C$10</c:f>
              <c:strCache>
                <c:ptCount val="1"/>
                <c:pt idx="0">
                  <c:v>SES1</c:v>
                </c:pt>
              </c:strCache>
            </c:strRef>
          </c:tx>
          <c:spPr>
            <a:ln w="28575" cap="rnd">
              <a:noFill/>
              <a:round/>
            </a:ln>
            <a:effectLst/>
          </c:spPr>
          <c:marker>
            <c:symbol val="circle"/>
            <c:size val="8"/>
            <c:spPr>
              <a:solidFill>
                <a:schemeClr val="accent1"/>
              </a:solidFill>
              <a:ln w="9525">
                <a:noFill/>
              </a:ln>
              <a:effectLst/>
            </c:spPr>
          </c:marker>
          <c:dPt>
            <c:idx val="66"/>
            <c:marker>
              <c:symbol val="circle"/>
              <c:size val="16"/>
              <c:spPr>
                <a:solidFill>
                  <a:schemeClr val="accent1"/>
                </a:solidFill>
                <a:ln w="9525">
                  <a:noFill/>
                </a:ln>
                <a:effectLst/>
              </c:spPr>
            </c:marker>
            <c:bubble3D val="0"/>
            <c:extLst>
              <c:ext xmlns:c16="http://schemas.microsoft.com/office/drawing/2014/chart" uri="{C3380CC4-5D6E-409C-BE32-E72D297353CC}">
                <c16:uniqueId val="{00000006-3CB1-4277-A9B5-48C843F7C42D}"/>
              </c:ext>
            </c:extLst>
          </c:dPt>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RATIO'!$C$11:$C$110</c:f>
              <c:numCache>
                <c:formatCode>General</c:formatCode>
                <c:ptCount val="100"/>
                <c:pt idx="66" formatCode="_(* #,##0.00_);_(* \(#,##0.00\);_(* &quot;-&quot;??_);_(@_)">
                  <c:v>0.48620066497557124</c:v>
                </c:pt>
              </c:numCache>
            </c:numRef>
          </c:val>
          <c:smooth val="0"/>
          <c:extLst>
            <c:ext xmlns:c16="http://schemas.microsoft.com/office/drawing/2014/chart" uri="{C3380CC4-5D6E-409C-BE32-E72D297353CC}">
              <c16:uniqueId val="{00000007-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ser>
          <c:idx val="2"/>
          <c:order val="1"/>
          <c:tx>
            <c:strRef>
              <c:f>'SUPPORT RATIO'!$D$10</c:f>
              <c:strCache>
                <c:ptCount val="1"/>
                <c:pt idx="0">
                  <c:v>SES2</c:v>
                </c:pt>
              </c:strCache>
            </c:strRef>
          </c:tx>
          <c:spPr>
            <a:ln w="28575" cap="rnd">
              <a:noFill/>
              <a:round/>
            </a:ln>
            <a:effectLst/>
          </c:spPr>
          <c:marker>
            <c:symbol val="circle"/>
            <c:size val="16"/>
            <c:spPr>
              <a:solidFill>
                <a:schemeClr val="accent2"/>
              </a:solidFill>
              <a:ln w="9525">
                <a:noFill/>
              </a:ln>
              <a:effectLst/>
            </c:spPr>
          </c:marker>
          <c:dPt>
            <c:idx val="66"/>
            <c:marker>
              <c:symbol val="circle"/>
              <c:size val="16"/>
              <c:spPr>
                <a:solidFill>
                  <a:schemeClr val="accent2"/>
                </a:solidFill>
                <a:ln w="9525">
                  <a:noFill/>
                </a:ln>
                <a:effectLst/>
              </c:spPr>
            </c:marker>
            <c:bubble3D val="0"/>
            <c:extLst>
              <c:ext xmlns:c16="http://schemas.microsoft.com/office/drawing/2014/chart" uri="{C3380CC4-5D6E-409C-BE32-E72D297353CC}">
                <c16:uniqueId val="{00000004-3CB1-4277-A9B5-48C843F7C42D}"/>
              </c:ext>
            </c:extLst>
          </c:dPt>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RATIO'!$D$11:$D$110</c:f>
              <c:numCache>
                <c:formatCode>General</c:formatCode>
                <c:ptCount val="100"/>
                <c:pt idx="66" formatCode="_(* #,##0.00_);_(* \(#,##0.00\);_(* &quot;-&quot;??_);_(@_)">
                  <c:v>0.5280549620893894</c:v>
                </c:pt>
              </c:numCache>
            </c:numRef>
          </c:val>
          <c:smooth val="0"/>
          <c:extLst>
            <c:ext xmlns:c16="http://schemas.microsoft.com/office/drawing/2014/chart" uri="{C3380CC4-5D6E-409C-BE32-E72D297353CC}">
              <c16:uniqueId val="{00000005-3CB1-4277-A9B5-48C843F7C42D}"/>
            </c:ext>
          </c:extLst>
        </c:ser>
        <c:ser>
          <c:idx val="0"/>
          <c:order val="2"/>
          <c:tx>
            <c:strRef>
              <c:f>'SUPPORT RATIO'!$C$10</c:f>
              <c:strCache>
                <c:ptCount val="1"/>
                <c:pt idx="0">
                  <c:v>SES1</c:v>
                </c:pt>
              </c:strCache>
            </c:strRef>
          </c:tx>
          <c:spPr>
            <a:ln w="28575" cap="rnd">
              <a:noFill/>
              <a:round/>
            </a:ln>
            <a:effectLst/>
          </c:spPr>
          <c:marker>
            <c:symbol val="circle"/>
            <c:size val="8"/>
            <c:spPr>
              <a:solidFill>
                <a:schemeClr val="accent1"/>
              </a:solidFill>
              <a:ln w="9525">
                <a:noFill/>
              </a:ln>
              <a:effectLst/>
            </c:spPr>
          </c:marker>
          <c:dPt>
            <c:idx val="66"/>
            <c:marker>
              <c:symbol val="circle"/>
              <c:size val="16"/>
              <c:spPr>
                <a:solidFill>
                  <a:schemeClr val="accent1"/>
                </a:solidFill>
                <a:ln w="9525">
                  <a:noFill/>
                </a:ln>
                <a:effectLst/>
              </c:spPr>
            </c:marker>
            <c:bubble3D val="0"/>
            <c:extLst>
              <c:ext xmlns:c16="http://schemas.microsoft.com/office/drawing/2014/chart" uri="{C3380CC4-5D6E-409C-BE32-E72D297353CC}">
                <c16:uniqueId val="{00000006-3CB1-4277-A9B5-48C843F7C42D}"/>
              </c:ext>
            </c:extLst>
          </c:dPt>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RATIO'!$C$11:$C$110</c:f>
              <c:numCache>
                <c:formatCode>General</c:formatCode>
                <c:ptCount val="100"/>
                <c:pt idx="66" formatCode="_(* #,##0.00_);_(* \(#,##0.00\);_(* &quot;-&quot;??_);_(@_)">
                  <c:v>0.48620066497557124</c:v>
                </c:pt>
              </c:numCache>
            </c:numRef>
          </c:val>
          <c:smooth val="0"/>
          <c:extLst>
            <c:ext xmlns:c16="http://schemas.microsoft.com/office/drawing/2014/chart" uri="{C3380CC4-5D6E-409C-BE32-E72D297353CC}">
              <c16:uniqueId val="{00000007-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ser>
          <c:idx val="3"/>
          <c:order val="1"/>
          <c:tx>
            <c:strRef>
              <c:f>'SUPPORT RATIO'!$E$10</c:f>
              <c:strCache>
                <c:ptCount val="1"/>
                <c:pt idx="0">
                  <c:v>SES3</c:v>
                </c:pt>
              </c:strCache>
            </c:strRef>
          </c:tx>
          <c:spPr>
            <a:ln w="28575" cap="rnd">
              <a:noFill/>
              <a:round/>
            </a:ln>
            <a:effectLst/>
          </c:spPr>
          <c:marker>
            <c:symbol val="circle"/>
            <c:size val="8"/>
            <c:spPr>
              <a:solidFill>
                <a:schemeClr val="bg1">
                  <a:lumMod val="65000"/>
                </a:schemeClr>
              </a:solidFill>
              <a:ln w="9525">
                <a:noFill/>
              </a:ln>
              <a:effectLst/>
            </c:spPr>
          </c:marker>
          <c:dPt>
            <c:idx val="66"/>
            <c:marker>
              <c:symbol val="circle"/>
              <c:size val="16"/>
              <c:spPr>
                <a:solidFill>
                  <a:schemeClr val="bg1">
                    <a:lumMod val="65000"/>
                  </a:schemeClr>
                </a:solidFill>
                <a:ln w="9525">
                  <a:noFill/>
                </a:ln>
                <a:effectLst/>
              </c:spPr>
            </c:marker>
            <c:bubble3D val="0"/>
            <c:spPr>
              <a:ln w="28575" cap="rnd">
                <a:noFill/>
                <a:round/>
              </a:ln>
              <a:effectLst/>
            </c:spPr>
            <c:extLst>
              <c:ext xmlns:c16="http://schemas.microsoft.com/office/drawing/2014/chart" uri="{C3380CC4-5D6E-409C-BE32-E72D297353CC}">
                <c16:uniqueId val="{00000002-3CB1-4277-A9B5-48C843F7C42D}"/>
              </c:ext>
            </c:extLst>
          </c:dPt>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RATIO'!$E$11:$E$110</c:f>
              <c:numCache>
                <c:formatCode>General</c:formatCode>
                <c:ptCount val="100"/>
                <c:pt idx="66" formatCode="_(* #,##0.00_);_(* \(#,##0.00\);_(* &quot;-&quot;??_);_(@_)">
                  <c:v>0.58541220636457225</c:v>
                </c:pt>
              </c:numCache>
            </c:numRef>
          </c:val>
          <c:smooth val="0"/>
          <c:extLst>
            <c:ext xmlns:c16="http://schemas.microsoft.com/office/drawing/2014/chart" uri="{C3380CC4-5D6E-409C-BE32-E72D297353CC}">
              <c16:uniqueId val="{00000003-3CB1-4277-A9B5-48C843F7C42D}"/>
            </c:ext>
          </c:extLst>
        </c:ser>
        <c:ser>
          <c:idx val="2"/>
          <c:order val="2"/>
          <c:tx>
            <c:strRef>
              <c:f>'SUPPORT RATIO'!$D$10</c:f>
              <c:strCache>
                <c:ptCount val="1"/>
                <c:pt idx="0">
                  <c:v>SES2</c:v>
                </c:pt>
              </c:strCache>
            </c:strRef>
          </c:tx>
          <c:spPr>
            <a:ln w="28575" cap="rnd">
              <a:noFill/>
              <a:round/>
            </a:ln>
            <a:effectLst/>
          </c:spPr>
          <c:marker>
            <c:symbol val="circle"/>
            <c:size val="16"/>
            <c:spPr>
              <a:solidFill>
                <a:schemeClr val="accent2"/>
              </a:solidFill>
              <a:ln w="9525">
                <a:noFill/>
              </a:ln>
              <a:effectLst/>
            </c:spPr>
          </c:marker>
          <c:dPt>
            <c:idx val="66"/>
            <c:marker>
              <c:symbol val="circle"/>
              <c:size val="16"/>
              <c:spPr>
                <a:solidFill>
                  <a:schemeClr val="accent2"/>
                </a:solidFill>
                <a:ln w="9525">
                  <a:noFill/>
                </a:ln>
                <a:effectLst/>
              </c:spPr>
            </c:marker>
            <c:bubble3D val="0"/>
            <c:extLst>
              <c:ext xmlns:c16="http://schemas.microsoft.com/office/drawing/2014/chart" uri="{C3380CC4-5D6E-409C-BE32-E72D297353CC}">
                <c16:uniqueId val="{00000004-3CB1-4277-A9B5-48C843F7C42D}"/>
              </c:ext>
            </c:extLst>
          </c:dPt>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RATIO'!$D$11:$D$110</c:f>
              <c:numCache>
                <c:formatCode>General</c:formatCode>
                <c:ptCount val="100"/>
                <c:pt idx="66" formatCode="_(* #,##0.00_);_(* \(#,##0.00\);_(* &quot;-&quot;??_);_(@_)">
                  <c:v>0.5280549620893894</c:v>
                </c:pt>
              </c:numCache>
            </c:numRef>
          </c:val>
          <c:smooth val="0"/>
          <c:extLst>
            <c:ext xmlns:c16="http://schemas.microsoft.com/office/drawing/2014/chart" uri="{C3380CC4-5D6E-409C-BE32-E72D297353CC}">
              <c16:uniqueId val="{00000005-3CB1-4277-A9B5-48C843F7C42D}"/>
            </c:ext>
          </c:extLst>
        </c:ser>
        <c:ser>
          <c:idx val="0"/>
          <c:order val="3"/>
          <c:tx>
            <c:strRef>
              <c:f>'SUPPORT RATIO'!$C$10</c:f>
              <c:strCache>
                <c:ptCount val="1"/>
                <c:pt idx="0">
                  <c:v>SES1</c:v>
                </c:pt>
              </c:strCache>
            </c:strRef>
          </c:tx>
          <c:spPr>
            <a:ln w="28575" cap="rnd">
              <a:noFill/>
              <a:round/>
            </a:ln>
            <a:effectLst/>
          </c:spPr>
          <c:marker>
            <c:symbol val="circle"/>
            <c:size val="8"/>
            <c:spPr>
              <a:solidFill>
                <a:schemeClr val="accent1"/>
              </a:solidFill>
              <a:ln w="9525">
                <a:noFill/>
              </a:ln>
              <a:effectLst/>
            </c:spPr>
          </c:marker>
          <c:dPt>
            <c:idx val="66"/>
            <c:marker>
              <c:symbol val="circle"/>
              <c:size val="16"/>
              <c:spPr>
                <a:solidFill>
                  <a:schemeClr val="accent1"/>
                </a:solidFill>
                <a:ln w="9525">
                  <a:noFill/>
                </a:ln>
                <a:effectLst/>
              </c:spPr>
            </c:marker>
            <c:bubble3D val="0"/>
            <c:extLst>
              <c:ext xmlns:c16="http://schemas.microsoft.com/office/drawing/2014/chart" uri="{C3380CC4-5D6E-409C-BE32-E72D297353CC}">
                <c16:uniqueId val="{00000006-3CB1-4277-A9B5-48C843F7C42D}"/>
              </c:ext>
            </c:extLst>
          </c:dPt>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RATIO'!$C$11:$C$110</c:f>
              <c:numCache>
                <c:formatCode>General</c:formatCode>
                <c:ptCount val="100"/>
                <c:pt idx="66" formatCode="_(* #,##0.00_);_(* \(#,##0.00\);_(* &quot;-&quot;??_);_(@_)">
                  <c:v>0.48620066497557124</c:v>
                </c:pt>
              </c:numCache>
            </c:numRef>
          </c:val>
          <c:smooth val="0"/>
          <c:extLst>
            <c:ext xmlns:c16="http://schemas.microsoft.com/office/drawing/2014/chart" uri="{C3380CC4-5D6E-409C-BE32-E72D297353CC}">
              <c16:uniqueId val="{00000007-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'5.1'!$A$16</c:f>
              <c:strCache>
                <c:ptCount val="1"/>
                <c:pt idx="0">
                  <c:v>Labour income</c:v>
                </c:pt>
              </c:strCache>
            </c:strRef>
          </c:tx>
          <c:spPr>
            <a:ln w="57150" cap="rnd">
              <a:solidFill>
                <a:schemeClr val="accent1"/>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'5.1'!$C$16:$CO$16</c:f>
              <c:numCache>
                <c:formatCode>_-* #,##0_-;\-* #,##0_-;_-* "-"??_-;_-@_-</c:formatCode>
                <c:ptCount val="91"/>
                <c:pt idx="0">
                  <c:v>0</c:v>
                </c:pt>
                <c:pt idx="1">
                  <c:v>0</c:v>
                </c:pt>
                <c:pt idx="2">
                  <c:v>0</c:v>
                </c:pt>
                <c:pt idx="3">
                  <c:v>0</c:v>
                </c:pt>
                <c:pt idx="4">
                  <c:v>0</c:v>
                </c:pt>
                <c:pt idx="5">
                  <c:v>0</c:v>
                </c:pt>
                <c:pt idx="6">
                  <c:v>71.766459334505583</c:v>
                </c:pt>
                <c:pt idx="7">
                  <c:v>234.1041776426801</c:v>
                </c:pt>
                <c:pt idx="8">
                  <c:v>397.58574347497108</c:v>
                </c:pt>
                <c:pt idx="9">
                  <c:v>547.70795798733297</c:v>
                </c:pt>
                <c:pt idx="10">
                  <c:v>667.26089905655908</c:v>
                </c:pt>
                <c:pt idx="11">
                  <c:v>613.21856991247114</c:v>
                </c:pt>
                <c:pt idx="12">
                  <c:v>609.86350199767696</c:v>
                </c:pt>
                <c:pt idx="13">
                  <c:v>858.09938700296084</c:v>
                </c:pt>
                <c:pt idx="14">
                  <c:v>1712.9268728830659</c:v>
                </c:pt>
                <c:pt idx="15">
                  <c:v>3809.55469973853</c:v>
                </c:pt>
                <c:pt idx="16">
                  <c:v>7693.628133401804</c:v>
                </c:pt>
                <c:pt idx="17">
                  <c:v>13681.277805172873</c:v>
                </c:pt>
                <c:pt idx="18">
                  <c:v>22093.114513307541</c:v>
                </c:pt>
                <c:pt idx="19">
                  <c:v>32531.655390473243</c:v>
                </c:pt>
                <c:pt idx="20">
                  <c:v>44164.350408363534</c:v>
                </c:pt>
                <c:pt idx="21">
                  <c:v>57028.6044084483</c:v>
                </c:pt>
                <c:pt idx="22">
                  <c:v>70668.776870596106</c:v>
                </c:pt>
                <c:pt idx="23">
                  <c:v>83676.028653730988</c:v>
                </c:pt>
                <c:pt idx="24">
                  <c:v>96502.588724883433</c:v>
                </c:pt>
                <c:pt idx="25">
                  <c:v>109431.66912312825</c:v>
                </c:pt>
                <c:pt idx="26">
                  <c:v>121257.87292613194</c:v>
                </c:pt>
                <c:pt idx="27">
                  <c:v>131991.1533315327</c:v>
                </c:pt>
                <c:pt idx="28">
                  <c:v>142618.02956073565</c:v>
                </c:pt>
                <c:pt idx="29">
                  <c:v>151466.96741261423</c:v>
                </c:pt>
                <c:pt idx="30">
                  <c:v>158629.00355242431</c:v>
                </c:pt>
                <c:pt idx="31">
                  <c:v>164927.3861244705</c:v>
                </c:pt>
                <c:pt idx="32">
                  <c:v>169330.71399097927</c:v>
                </c:pt>
                <c:pt idx="33">
                  <c:v>172247.56604420187</c:v>
                </c:pt>
                <c:pt idx="34">
                  <c:v>175455.04161479647</c:v>
                </c:pt>
                <c:pt idx="35">
                  <c:v>178145.41358675313</c:v>
                </c:pt>
                <c:pt idx="36">
                  <c:v>180320.12633307072</c:v>
                </c:pt>
                <c:pt idx="37">
                  <c:v>183689.121994349</c:v>
                </c:pt>
                <c:pt idx="38">
                  <c:v>187067.48055388263</c:v>
                </c:pt>
                <c:pt idx="39">
                  <c:v>189628.96878491808</c:v>
                </c:pt>
                <c:pt idx="40">
                  <c:v>192012.02088511997</c:v>
                </c:pt>
                <c:pt idx="41">
                  <c:v>193955.96153210223</c:v>
                </c:pt>
                <c:pt idx="42">
                  <c:v>193626.28044992249</c:v>
                </c:pt>
                <c:pt idx="43">
                  <c:v>192826.76734488038</c:v>
                </c:pt>
                <c:pt idx="44">
                  <c:v>191725.47650112747</c:v>
                </c:pt>
                <c:pt idx="45">
                  <c:v>190389.2708663157</c:v>
                </c:pt>
                <c:pt idx="46">
                  <c:v>188869.83675031699</c:v>
                </c:pt>
                <c:pt idx="47">
                  <c:v>188808.02812110938</c:v>
                </c:pt>
                <c:pt idx="48">
                  <c:v>187546.90762130567</c:v>
                </c:pt>
                <c:pt idx="49">
                  <c:v>186345.12328570714</c:v>
                </c:pt>
                <c:pt idx="50">
                  <c:v>184450.19181435695</c:v>
                </c:pt>
                <c:pt idx="51">
                  <c:v>181675.98284804626</c:v>
                </c:pt>
                <c:pt idx="52">
                  <c:v>177935.80218060419</c:v>
                </c:pt>
                <c:pt idx="53">
                  <c:v>175015.87463984845</c:v>
                </c:pt>
                <c:pt idx="54">
                  <c:v>171395.01404269694</c:v>
                </c:pt>
                <c:pt idx="55">
                  <c:v>167326.67022162021</c:v>
                </c:pt>
                <c:pt idx="56">
                  <c:v>163092.72962344199</c:v>
                </c:pt>
                <c:pt idx="57">
                  <c:v>157681.76588201598</c:v>
                </c:pt>
                <c:pt idx="58">
                  <c:v>151077.80070194375</c:v>
                </c:pt>
                <c:pt idx="59">
                  <c:v>143029.12616203891</c:v>
                </c:pt>
                <c:pt idx="60">
                  <c:v>134279.2388362769</c:v>
                </c:pt>
                <c:pt idx="61">
                  <c:v>125093.26103790593</c:v>
                </c:pt>
                <c:pt idx="62">
                  <c:v>114799.13824305162</c:v>
                </c:pt>
                <c:pt idx="63">
                  <c:v>103381.74296503334</c:v>
                </c:pt>
                <c:pt idx="64">
                  <c:v>91752.911485712975</c:v>
                </c:pt>
                <c:pt idx="65">
                  <c:v>78962.155249656615</c:v>
                </c:pt>
                <c:pt idx="66">
                  <c:v>65949.456109347549</c:v>
                </c:pt>
                <c:pt idx="67">
                  <c:v>54292.416844374507</c:v>
                </c:pt>
                <c:pt idx="68">
                  <c:v>44689.350744191732</c:v>
                </c:pt>
                <c:pt idx="69">
                  <c:v>37109.066551605138</c:v>
                </c:pt>
                <c:pt idx="70">
                  <c:v>32086.467257357253</c:v>
                </c:pt>
                <c:pt idx="71">
                  <c:v>28078.48205477024</c:v>
                </c:pt>
                <c:pt idx="72">
                  <c:v>25046.17945426657</c:v>
                </c:pt>
                <c:pt idx="73">
                  <c:v>21976.776923672587</c:v>
                </c:pt>
                <c:pt idx="74">
                  <c:v>19040.92283505568</c:v>
                </c:pt>
                <c:pt idx="75">
                  <c:v>16098.823386704549</c:v>
                </c:pt>
                <c:pt idx="76">
                  <c:v>13658.767371578611</c:v>
                </c:pt>
                <c:pt idx="77">
                  <c:v>11448.567454042626</c:v>
                </c:pt>
                <c:pt idx="78">
                  <c:v>9733.5045543869383</c:v>
                </c:pt>
                <c:pt idx="79">
                  <c:v>8258.7334639674336</c:v>
                </c:pt>
                <c:pt idx="80">
                  <c:v>7062.4602036066326</c:v>
                </c:pt>
                <c:pt idx="81">
                  <c:v>6107.8241089297553</c:v>
                </c:pt>
                <c:pt idx="82">
                  <c:v>5217.2222759978176</c:v>
                </c:pt>
                <c:pt idx="83">
                  <c:v>4289.3969894714573</c:v>
                </c:pt>
                <c:pt idx="84">
                  <c:v>3503.4823266089188</c:v>
                </c:pt>
                <c:pt idx="85">
                  <c:v>2717.4879210369018</c:v>
                </c:pt>
                <c:pt idx="86">
                  <c:v>1974.2531600468026</c:v>
                </c:pt>
                <c:pt idx="87">
                  <c:v>1284.2570817820272</c:v>
                </c:pt>
                <c:pt idx="88">
                  <c:v>637.01697031590561</c:v>
                </c:pt>
                <c:pt idx="89">
                  <c:v>250.22633355511948</c:v>
                </c:pt>
                <c:pt idx="90">
                  <c:v>86.797769591361146</c:v>
                </c:pt>
              </c:numCache>
            </c:numRef>
          </c:val>
          <c:smooth val="0"/>
          <c:extLst>
            <c:ext xmlns:c16="http://schemas.microsoft.com/office/drawing/2014/chart" uri="{C3380CC4-5D6E-409C-BE32-E72D297353CC}">
              <c16:uniqueId val="{00000001-4834-4BC7-87AF-D3733950C2A7}"/>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Current ARS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'5.1'!$A$7</c:f>
              <c:strCache>
                <c:ptCount val="1"/>
                <c:pt idx="0">
                  <c:v>Consumption</c:v>
                </c:pt>
              </c:strCache>
            </c:strRef>
          </c:tx>
          <c:spPr>
            <a:ln w="57150" cap="rnd" cmpd="sng">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'5.1'!$C$7:$CO$7</c:f>
              <c:numCache>
                <c:formatCode>_-* #,##0_-;\-* #,##0_-;_-* "-"??_-;_-@_-</c:formatCode>
                <c:ptCount val="91"/>
                <c:pt idx="0">
                  <c:v>61374.398251824496</c:v>
                </c:pt>
                <c:pt idx="1">
                  <c:v>53014.188425789973</c:v>
                </c:pt>
                <c:pt idx="2">
                  <c:v>59868.232835120696</c:v>
                </c:pt>
                <c:pt idx="3">
                  <c:v>69272.084989064228</c:v>
                </c:pt>
                <c:pt idx="4">
                  <c:v>82192.277260608214</c:v>
                </c:pt>
                <c:pt idx="5">
                  <c:v>88253.602172993415</c:v>
                </c:pt>
                <c:pt idx="6">
                  <c:v>91973.972972173025</c:v>
                </c:pt>
                <c:pt idx="7">
                  <c:v>94555.803030582363</c:v>
                </c:pt>
                <c:pt idx="8">
                  <c:v>97793.355352060506</c:v>
                </c:pt>
                <c:pt idx="9">
                  <c:v>99594.944807205844</c:v>
                </c:pt>
                <c:pt idx="10">
                  <c:v>101648.42175343454</c:v>
                </c:pt>
                <c:pt idx="11">
                  <c:v>104863.38267531447</c:v>
                </c:pt>
                <c:pt idx="12">
                  <c:v>107861.97487652113</c:v>
                </c:pt>
                <c:pt idx="13">
                  <c:v>109732.4570989049</c:v>
                </c:pt>
                <c:pt idx="14">
                  <c:v>111716.32977057096</c:v>
                </c:pt>
                <c:pt idx="15">
                  <c:v>115630.42758762959</c:v>
                </c:pt>
                <c:pt idx="16">
                  <c:v>121507.61314290532</c:v>
                </c:pt>
                <c:pt idx="17">
                  <c:v>122252.69867652819</c:v>
                </c:pt>
                <c:pt idx="18">
                  <c:v>133312.13572933641</c:v>
                </c:pt>
                <c:pt idx="19">
                  <c:v>136115.79369791341</c:v>
                </c:pt>
                <c:pt idx="20">
                  <c:v>134655.97626968121</c:v>
                </c:pt>
                <c:pt idx="21">
                  <c:v>137513.37846667785</c:v>
                </c:pt>
                <c:pt idx="22">
                  <c:v>140082.50254035791</c:v>
                </c:pt>
                <c:pt idx="23">
                  <c:v>142025.29668144611</c:v>
                </c:pt>
                <c:pt idx="24">
                  <c:v>144264.45292425179</c:v>
                </c:pt>
                <c:pt idx="25">
                  <c:v>145713.51551982301</c:v>
                </c:pt>
                <c:pt idx="26">
                  <c:v>147403.09699324187</c:v>
                </c:pt>
                <c:pt idx="27">
                  <c:v>146786.88866571637</c:v>
                </c:pt>
                <c:pt idx="28">
                  <c:v>147508.15491350548</c:v>
                </c:pt>
                <c:pt idx="29">
                  <c:v>148135.03203582819</c:v>
                </c:pt>
                <c:pt idx="30">
                  <c:v>145382.08098547839</c:v>
                </c:pt>
                <c:pt idx="31">
                  <c:v>143463.46172080957</c:v>
                </c:pt>
                <c:pt idx="32">
                  <c:v>142814.6580972294</c:v>
                </c:pt>
                <c:pt idx="33">
                  <c:v>143381.47004133955</c:v>
                </c:pt>
                <c:pt idx="34">
                  <c:v>143327.45197491729</c:v>
                </c:pt>
                <c:pt idx="35">
                  <c:v>144182.5986275998</c:v>
                </c:pt>
                <c:pt idx="36">
                  <c:v>143252.01982097552</c:v>
                </c:pt>
                <c:pt idx="37">
                  <c:v>140914.60267308939</c:v>
                </c:pt>
                <c:pt idx="38">
                  <c:v>139446.21082399262</c:v>
                </c:pt>
                <c:pt idx="39">
                  <c:v>136695.37326927512</c:v>
                </c:pt>
                <c:pt idx="40">
                  <c:v>134047.05280914018</c:v>
                </c:pt>
                <c:pt idx="41">
                  <c:v>132821.80352309032</c:v>
                </c:pt>
                <c:pt idx="42">
                  <c:v>132584.90482632536</c:v>
                </c:pt>
                <c:pt idx="43">
                  <c:v>132600.84683487087</c:v>
                </c:pt>
                <c:pt idx="44">
                  <c:v>134481.08190149142</c:v>
                </c:pt>
                <c:pt idx="45">
                  <c:v>137133.53994359612</c:v>
                </c:pt>
                <c:pt idx="46">
                  <c:v>138442.48740839394</c:v>
                </c:pt>
                <c:pt idx="47">
                  <c:v>139582.33884644415</c:v>
                </c:pt>
                <c:pt idx="48">
                  <c:v>141003.49171644202</c:v>
                </c:pt>
                <c:pt idx="49">
                  <c:v>141688.33125854621</c:v>
                </c:pt>
                <c:pt idx="50">
                  <c:v>142472.87491844859</c:v>
                </c:pt>
                <c:pt idx="51">
                  <c:v>142893.89720030277</c:v>
                </c:pt>
                <c:pt idx="52">
                  <c:v>143540.64643221162</c:v>
                </c:pt>
                <c:pt idx="53">
                  <c:v>143845.00268666557</c:v>
                </c:pt>
                <c:pt idx="54">
                  <c:v>144311.37612300919</c:v>
                </c:pt>
                <c:pt idx="55">
                  <c:v>144796.60492336727</c:v>
                </c:pt>
                <c:pt idx="56">
                  <c:v>145609.66283803078</c:v>
                </c:pt>
                <c:pt idx="57">
                  <c:v>145664.71227082078</c:v>
                </c:pt>
                <c:pt idx="58">
                  <c:v>145619.26800542892</c:v>
                </c:pt>
                <c:pt idx="59">
                  <c:v>144977.55359104311</c:v>
                </c:pt>
                <c:pt idx="60">
                  <c:v>148667.6857338704</c:v>
                </c:pt>
                <c:pt idx="61">
                  <c:v>148365.35445174694</c:v>
                </c:pt>
                <c:pt idx="62">
                  <c:v>148272.40355056713</c:v>
                </c:pt>
                <c:pt idx="63">
                  <c:v>147636.76595345209</c:v>
                </c:pt>
                <c:pt idx="64">
                  <c:v>147358.15048378755</c:v>
                </c:pt>
                <c:pt idx="65">
                  <c:v>155431.99581148825</c:v>
                </c:pt>
                <c:pt idx="66">
                  <c:v>154338.41704182516</c:v>
                </c:pt>
                <c:pt idx="67">
                  <c:v>153293.80107252253</c:v>
                </c:pt>
                <c:pt idx="68">
                  <c:v>152341.65773473054</c:v>
                </c:pt>
                <c:pt idx="69">
                  <c:v>151438.22403888611</c:v>
                </c:pt>
                <c:pt idx="70">
                  <c:v>153485.51291475553</c:v>
                </c:pt>
                <c:pt idx="71">
                  <c:v>152458.90481790301</c:v>
                </c:pt>
                <c:pt idx="72">
                  <c:v>150967.01579265646</c:v>
                </c:pt>
                <c:pt idx="73">
                  <c:v>149927.70970275591</c:v>
                </c:pt>
                <c:pt idx="74">
                  <c:v>149369.12849488301</c:v>
                </c:pt>
                <c:pt idx="75">
                  <c:v>148711.18958353903</c:v>
                </c:pt>
                <c:pt idx="76">
                  <c:v>148034.32943211086</c:v>
                </c:pt>
                <c:pt idx="77">
                  <c:v>147723.11753691125</c:v>
                </c:pt>
                <c:pt idx="78">
                  <c:v>147339.29383310615</c:v>
                </c:pt>
                <c:pt idx="79">
                  <c:v>147528.83639855505</c:v>
                </c:pt>
                <c:pt idx="80">
                  <c:v>148118.86856218331</c:v>
                </c:pt>
                <c:pt idx="81">
                  <c:v>148944.26840596084</c:v>
                </c:pt>
                <c:pt idx="82">
                  <c:v>149830.65656028438</c:v>
                </c:pt>
                <c:pt idx="83">
                  <c:v>150973.26179258706</c:v>
                </c:pt>
                <c:pt idx="84">
                  <c:v>151757.7678524628</c:v>
                </c:pt>
                <c:pt idx="85">
                  <c:v>153631.81784071581</c:v>
                </c:pt>
                <c:pt idx="86">
                  <c:v>154249.7700371182</c:v>
                </c:pt>
                <c:pt idx="87">
                  <c:v>154811.79254806621</c:v>
                </c:pt>
                <c:pt idx="88">
                  <c:v>155316.46811764193</c:v>
                </c:pt>
                <c:pt idx="89">
                  <c:v>155810.33249262467</c:v>
                </c:pt>
                <c:pt idx="90">
                  <c:v>155599.09904475193</c:v>
                </c:pt>
              </c:numCache>
            </c:numRef>
          </c:val>
          <c:smooth val="0"/>
          <c:extLst>
            <c:ext xmlns:c16="http://schemas.microsoft.com/office/drawing/2014/chart" uri="{C3380CC4-5D6E-409C-BE32-E72D297353CC}">
              <c16:uniqueId val="{00000000-4834-4BC7-87AF-D3733950C2A7}"/>
            </c:ext>
          </c:extLst>
        </c:ser>
        <c:ser>
          <c:idx val="0"/>
          <c:order val="1"/>
          <c:tx>
            <c:strRef>
              <c:f>'5.1'!$A$16</c:f>
              <c:strCache>
                <c:ptCount val="1"/>
                <c:pt idx="0">
                  <c:v>Labour income</c:v>
                </c:pt>
              </c:strCache>
            </c:strRef>
          </c:tx>
          <c:spPr>
            <a:ln w="57150" cap="rnd">
              <a:solidFill>
                <a:schemeClr val="accent1"/>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'5.1'!$C$16:$CO$16</c:f>
              <c:numCache>
                <c:formatCode>_-* #,##0_-;\-* #,##0_-;_-* "-"??_-;_-@_-</c:formatCode>
                <c:ptCount val="91"/>
                <c:pt idx="0">
                  <c:v>0</c:v>
                </c:pt>
                <c:pt idx="1">
                  <c:v>0</c:v>
                </c:pt>
                <c:pt idx="2">
                  <c:v>0</c:v>
                </c:pt>
                <c:pt idx="3">
                  <c:v>0</c:v>
                </c:pt>
                <c:pt idx="4">
                  <c:v>0</c:v>
                </c:pt>
                <c:pt idx="5">
                  <c:v>0</c:v>
                </c:pt>
                <c:pt idx="6">
                  <c:v>71.766459334505583</c:v>
                </c:pt>
                <c:pt idx="7">
                  <c:v>234.1041776426801</c:v>
                </c:pt>
                <c:pt idx="8">
                  <c:v>397.58574347497108</c:v>
                </c:pt>
                <c:pt idx="9">
                  <c:v>547.70795798733297</c:v>
                </c:pt>
                <c:pt idx="10">
                  <c:v>667.26089905655908</c:v>
                </c:pt>
                <c:pt idx="11">
                  <c:v>613.21856991247114</c:v>
                </c:pt>
                <c:pt idx="12">
                  <c:v>609.86350199767696</c:v>
                </c:pt>
                <c:pt idx="13">
                  <c:v>858.09938700296084</c:v>
                </c:pt>
                <c:pt idx="14">
                  <c:v>1712.9268728830659</c:v>
                </c:pt>
                <c:pt idx="15">
                  <c:v>3809.55469973853</c:v>
                </c:pt>
                <c:pt idx="16">
                  <c:v>7693.628133401804</c:v>
                </c:pt>
                <c:pt idx="17">
                  <c:v>13681.277805172873</c:v>
                </c:pt>
                <c:pt idx="18">
                  <c:v>22093.114513307541</c:v>
                </c:pt>
                <c:pt idx="19">
                  <c:v>32531.655390473243</c:v>
                </c:pt>
                <c:pt idx="20">
                  <c:v>44164.350408363534</c:v>
                </c:pt>
                <c:pt idx="21">
                  <c:v>57028.6044084483</c:v>
                </c:pt>
                <c:pt idx="22">
                  <c:v>70668.776870596106</c:v>
                </c:pt>
                <c:pt idx="23">
                  <c:v>83676.028653730988</c:v>
                </c:pt>
                <c:pt idx="24">
                  <c:v>96502.588724883433</c:v>
                </c:pt>
                <c:pt idx="25">
                  <c:v>109431.66912312825</c:v>
                </c:pt>
                <c:pt idx="26">
                  <c:v>121257.87292613194</c:v>
                </c:pt>
                <c:pt idx="27">
                  <c:v>131991.1533315327</c:v>
                </c:pt>
                <c:pt idx="28">
                  <c:v>142618.02956073565</c:v>
                </c:pt>
                <c:pt idx="29">
                  <c:v>151466.96741261423</c:v>
                </c:pt>
                <c:pt idx="30">
                  <c:v>158629.00355242431</c:v>
                </c:pt>
                <c:pt idx="31">
                  <c:v>164927.3861244705</c:v>
                </c:pt>
                <c:pt idx="32">
                  <c:v>169330.71399097927</c:v>
                </c:pt>
                <c:pt idx="33">
                  <c:v>172247.56604420187</c:v>
                </c:pt>
                <c:pt idx="34">
                  <c:v>175455.04161479647</c:v>
                </c:pt>
                <c:pt idx="35">
                  <c:v>178145.41358675313</c:v>
                </c:pt>
                <c:pt idx="36">
                  <c:v>180320.12633307072</c:v>
                </c:pt>
                <c:pt idx="37">
                  <c:v>183689.121994349</c:v>
                </c:pt>
                <c:pt idx="38">
                  <c:v>187067.48055388263</c:v>
                </c:pt>
                <c:pt idx="39">
                  <c:v>189628.96878491808</c:v>
                </c:pt>
                <c:pt idx="40">
                  <c:v>192012.02088511997</c:v>
                </c:pt>
                <c:pt idx="41">
                  <c:v>193955.96153210223</c:v>
                </c:pt>
                <c:pt idx="42">
                  <c:v>193626.28044992249</c:v>
                </c:pt>
                <c:pt idx="43">
                  <c:v>192826.76734488038</c:v>
                </c:pt>
                <c:pt idx="44">
                  <c:v>191725.47650112747</c:v>
                </c:pt>
                <c:pt idx="45">
                  <c:v>190389.2708663157</c:v>
                </c:pt>
                <c:pt idx="46">
                  <c:v>188869.83675031699</c:v>
                </c:pt>
                <c:pt idx="47">
                  <c:v>188808.02812110938</c:v>
                </c:pt>
                <c:pt idx="48">
                  <c:v>187546.90762130567</c:v>
                </c:pt>
                <c:pt idx="49">
                  <c:v>186345.12328570714</c:v>
                </c:pt>
                <c:pt idx="50">
                  <c:v>184450.19181435695</c:v>
                </c:pt>
                <c:pt idx="51">
                  <c:v>181675.98284804626</c:v>
                </c:pt>
                <c:pt idx="52">
                  <c:v>177935.80218060419</c:v>
                </c:pt>
                <c:pt idx="53">
                  <c:v>175015.87463984845</c:v>
                </c:pt>
                <c:pt idx="54">
                  <c:v>171395.01404269694</c:v>
                </c:pt>
                <c:pt idx="55">
                  <c:v>167326.67022162021</c:v>
                </c:pt>
                <c:pt idx="56">
                  <c:v>163092.72962344199</c:v>
                </c:pt>
                <c:pt idx="57">
                  <c:v>157681.76588201598</c:v>
                </c:pt>
                <c:pt idx="58">
                  <c:v>151077.80070194375</c:v>
                </c:pt>
                <c:pt idx="59">
                  <c:v>143029.12616203891</c:v>
                </c:pt>
                <c:pt idx="60">
                  <c:v>134279.2388362769</c:v>
                </c:pt>
                <c:pt idx="61">
                  <c:v>125093.26103790593</c:v>
                </c:pt>
                <c:pt idx="62">
                  <c:v>114799.13824305162</c:v>
                </c:pt>
                <c:pt idx="63">
                  <c:v>103381.74296503334</c:v>
                </c:pt>
                <c:pt idx="64">
                  <c:v>91752.911485712975</c:v>
                </c:pt>
                <c:pt idx="65">
                  <c:v>78962.155249656615</c:v>
                </c:pt>
                <c:pt idx="66">
                  <c:v>65949.456109347549</c:v>
                </c:pt>
                <c:pt idx="67">
                  <c:v>54292.416844374507</c:v>
                </c:pt>
                <c:pt idx="68">
                  <c:v>44689.350744191732</c:v>
                </c:pt>
                <c:pt idx="69">
                  <c:v>37109.066551605138</c:v>
                </c:pt>
                <c:pt idx="70">
                  <c:v>32086.467257357253</c:v>
                </c:pt>
                <c:pt idx="71">
                  <c:v>28078.48205477024</c:v>
                </c:pt>
                <c:pt idx="72">
                  <c:v>25046.17945426657</c:v>
                </c:pt>
                <c:pt idx="73">
                  <c:v>21976.776923672587</c:v>
                </c:pt>
                <c:pt idx="74">
                  <c:v>19040.92283505568</c:v>
                </c:pt>
                <c:pt idx="75">
                  <c:v>16098.823386704549</c:v>
                </c:pt>
                <c:pt idx="76">
                  <c:v>13658.767371578611</c:v>
                </c:pt>
                <c:pt idx="77">
                  <c:v>11448.567454042626</c:v>
                </c:pt>
                <c:pt idx="78">
                  <c:v>9733.5045543869383</c:v>
                </c:pt>
                <c:pt idx="79">
                  <c:v>8258.7334639674336</c:v>
                </c:pt>
                <c:pt idx="80">
                  <c:v>7062.4602036066326</c:v>
                </c:pt>
                <c:pt idx="81">
                  <c:v>6107.8241089297553</c:v>
                </c:pt>
                <c:pt idx="82">
                  <c:v>5217.2222759978176</c:v>
                </c:pt>
                <c:pt idx="83">
                  <c:v>4289.3969894714573</c:v>
                </c:pt>
                <c:pt idx="84">
                  <c:v>3503.4823266089188</c:v>
                </c:pt>
                <c:pt idx="85">
                  <c:v>2717.4879210369018</c:v>
                </c:pt>
                <c:pt idx="86">
                  <c:v>1974.2531600468026</c:v>
                </c:pt>
                <c:pt idx="87">
                  <c:v>1284.2570817820272</c:v>
                </c:pt>
                <c:pt idx="88">
                  <c:v>637.01697031590561</c:v>
                </c:pt>
                <c:pt idx="89">
                  <c:v>250.22633355511948</c:v>
                </c:pt>
                <c:pt idx="90">
                  <c:v>86.797769591361146</c:v>
                </c:pt>
              </c:numCache>
            </c:numRef>
          </c:val>
          <c:smooth val="0"/>
          <c:extLst>
            <c:ext xmlns:c16="http://schemas.microsoft.com/office/drawing/2014/chart" uri="{C3380CC4-5D6E-409C-BE32-E72D297353CC}">
              <c16:uniqueId val="{00000001-4834-4BC7-87AF-D3733950C2A7}"/>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Current ARS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'5.1'!$A$7</c:f>
              <c:strCache>
                <c:ptCount val="1"/>
                <c:pt idx="0">
                  <c:v>Consumption</c:v>
                </c:pt>
              </c:strCache>
            </c:strRef>
          </c:tx>
          <c:spPr>
            <a:ln w="57150" cap="rnd" cmpd="sng">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'5.1'!$C$7:$CO$7</c:f>
              <c:numCache>
                <c:formatCode>_-* #,##0_-;\-* #,##0_-;_-* "-"??_-;_-@_-</c:formatCode>
                <c:ptCount val="91"/>
                <c:pt idx="0">
                  <c:v>61374.398251824496</c:v>
                </c:pt>
                <c:pt idx="1">
                  <c:v>53014.188425789973</c:v>
                </c:pt>
                <c:pt idx="2">
                  <c:v>59868.232835120696</c:v>
                </c:pt>
                <c:pt idx="3">
                  <c:v>69272.084989064228</c:v>
                </c:pt>
                <c:pt idx="4">
                  <c:v>82192.277260608214</c:v>
                </c:pt>
                <c:pt idx="5">
                  <c:v>88253.602172993415</c:v>
                </c:pt>
                <c:pt idx="6">
                  <c:v>91973.972972173025</c:v>
                </c:pt>
                <c:pt idx="7">
                  <c:v>94555.803030582363</c:v>
                </c:pt>
                <c:pt idx="8">
                  <c:v>97793.355352060506</c:v>
                </c:pt>
                <c:pt idx="9">
                  <c:v>99594.944807205844</c:v>
                </c:pt>
                <c:pt idx="10">
                  <c:v>101648.42175343454</c:v>
                </c:pt>
                <c:pt idx="11">
                  <c:v>104863.38267531447</c:v>
                </c:pt>
                <c:pt idx="12">
                  <c:v>107861.97487652113</c:v>
                </c:pt>
                <c:pt idx="13">
                  <c:v>109732.4570989049</c:v>
                </c:pt>
                <c:pt idx="14">
                  <c:v>111716.32977057096</c:v>
                </c:pt>
                <c:pt idx="15">
                  <c:v>115630.42758762959</c:v>
                </c:pt>
                <c:pt idx="16">
                  <c:v>121507.61314290532</c:v>
                </c:pt>
                <c:pt idx="17">
                  <c:v>122252.69867652819</c:v>
                </c:pt>
                <c:pt idx="18">
                  <c:v>133312.13572933641</c:v>
                </c:pt>
                <c:pt idx="19">
                  <c:v>136115.79369791341</c:v>
                </c:pt>
                <c:pt idx="20">
                  <c:v>134655.97626968121</c:v>
                </c:pt>
                <c:pt idx="21">
                  <c:v>137513.37846667785</c:v>
                </c:pt>
                <c:pt idx="22">
                  <c:v>140082.50254035791</c:v>
                </c:pt>
                <c:pt idx="23">
                  <c:v>142025.29668144611</c:v>
                </c:pt>
                <c:pt idx="24">
                  <c:v>144264.45292425179</c:v>
                </c:pt>
                <c:pt idx="25">
                  <c:v>145713.51551982301</c:v>
                </c:pt>
                <c:pt idx="26">
                  <c:v>147403.09699324187</c:v>
                </c:pt>
                <c:pt idx="27">
                  <c:v>146786.88866571637</c:v>
                </c:pt>
                <c:pt idx="28">
                  <c:v>147508.15491350548</c:v>
                </c:pt>
                <c:pt idx="29">
                  <c:v>148135.03203582819</c:v>
                </c:pt>
                <c:pt idx="30">
                  <c:v>145382.08098547839</c:v>
                </c:pt>
                <c:pt idx="31">
                  <c:v>143463.46172080957</c:v>
                </c:pt>
                <c:pt idx="32">
                  <c:v>142814.6580972294</c:v>
                </c:pt>
                <c:pt idx="33">
                  <c:v>143381.47004133955</c:v>
                </c:pt>
                <c:pt idx="34">
                  <c:v>143327.45197491729</c:v>
                </c:pt>
                <c:pt idx="35">
                  <c:v>144182.5986275998</c:v>
                </c:pt>
                <c:pt idx="36">
                  <c:v>143252.01982097552</c:v>
                </c:pt>
                <c:pt idx="37">
                  <c:v>140914.60267308939</c:v>
                </c:pt>
                <c:pt idx="38">
                  <c:v>139446.21082399262</c:v>
                </c:pt>
                <c:pt idx="39">
                  <c:v>136695.37326927512</c:v>
                </c:pt>
                <c:pt idx="40">
                  <c:v>134047.05280914018</c:v>
                </c:pt>
                <c:pt idx="41">
                  <c:v>132821.80352309032</c:v>
                </c:pt>
                <c:pt idx="42">
                  <c:v>132584.90482632536</c:v>
                </c:pt>
                <c:pt idx="43">
                  <c:v>132600.84683487087</c:v>
                </c:pt>
                <c:pt idx="44">
                  <c:v>134481.08190149142</c:v>
                </c:pt>
                <c:pt idx="45">
                  <c:v>137133.53994359612</c:v>
                </c:pt>
                <c:pt idx="46">
                  <c:v>138442.48740839394</c:v>
                </c:pt>
                <c:pt idx="47">
                  <c:v>139582.33884644415</c:v>
                </c:pt>
                <c:pt idx="48">
                  <c:v>141003.49171644202</c:v>
                </c:pt>
                <c:pt idx="49">
                  <c:v>141688.33125854621</c:v>
                </c:pt>
                <c:pt idx="50">
                  <c:v>142472.87491844859</c:v>
                </c:pt>
                <c:pt idx="51">
                  <c:v>142893.89720030277</c:v>
                </c:pt>
                <c:pt idx="52">
                  <c:v>143540.64643221162</c:v>
                </c:pt>
                <c:pt idx="53">
                  <c:v>143845.00268666557</c:v>
                </c:pt>
                <c:pt idx="54">
                  <c:v>144311.37612300919</c:v>
                </c:pt>
                <c:pt idx="55">
                  <c:v>144796.60492336727</c:v>
                </c:pt>
                <c:pt idx="56">
                  <c:v>145609.66283803078</c:v>
                </c:pt>
                <c:pt idx="57">
                  <c:v>145664.71227082078</c:v>
                </c:pt>
                <c:pt idx="58">
                  <c:v>145619.26800542892</c:v>
                </c:pt>
                <c:pt idx="59">
                  <c:v>144977.55359104311</c:v>
                </c:pt>
                <c:pt idx="60">
                  <c:v>148667.6857338704</c:v>
                </c:pt>
                <c:pt idx="61">
                  <c:v>148365.35445174694</c:v>
                </c:pt>
                <c:pt idx="62">
                  <c:v>148272.40355056713</c:v>
                </c:pt>
                <c:pt idx="63">
                  <c:v>147636.76595345209</c:v>
                </c:pt>
                <c:pt idx="64">
                  <c:v>147358.15048378755</c:v>
                </c:pt>
                <c:pt idx="65">
                  <c:v>155431.99581148825</c:v>
                </c:pt>
                <c:pt idx="66">
                  <c:v>154338.41704182516</c:v>
                </c:pt>
                <c:pt idx="67">
                  <c:v>153293.80107252253</c:v>
                </c:pt>
                <c:pt idx="68">
                  <c:v>152341.65773473054</c:v>
                </c:pt>
                <c:pt idx="69">
                  <c:v>151438.22403888611</c:v>
                </c:pt>
                <c:pt idx="70">
                  <c:v>153485.51291475553</c:v>
                </c:pt>
                <c:pt idx="71">
                  <c:v>152458.90481790301</c:v>
                </c:pt>
                <c:pt idx="72">
                  <c:v>150967.01579265646</c:v>
                </c:pt>
                <c:pt idx="73">
                  <c:v>149927.70970275591</c:v>
                </c:pt>
                <c:pt idx="74">
                  <c:v>149369.12849488301</c:v>
                </c:pt>
                <c:pt idx="75">
                  <c:v>148711.18958353903</c:v>
                </c:pt>
                <c:pt idx="76">
                  <c:v>148034.32943211086</c:v>
                </c:pt>
                <c:pt idx="77">
                  <c:v>147723.11753691125</c:v>
                </c:pt>
                <c:pt idx="78">
                  <c:v>147339.29383310615</c:v>
                </c:pt>
                <c:pt idx="79">
                  <c:v>147528.83639855505</c:v>
                </c:pt>
                <c:pt idx="80">
                  <c:v>148118.86856218331</c:v>
                </c:pt>
                <c:pt idx="81">
                  <c:v>148944.26840596084</c:v>
                </c:pt>
                <c:pt idx="82">
                  <c:v>149830.65656028438</c:v>
                </c:pt>
                <c:pt idx="83">
                  <c:v>150973.26179258706</c:v>
                </c:pt>
                <c:pt idx="84">
                  <c:v>151757.7678524628</c:v>
                </c:pt>
                <c:pt idx="85">
                  <c:v>153631.81784071581</c:v>
                </c:pt>
                <c:pt idx="86">
                  <c:v>154249.7700371182</c:v>
                </c:pt>
                <c:pt idx="87">
                  <c:v>154811.79254806621</c:v>
                </c:pt>
                <c:pt idx="88">
                  <c:v>155316.46811764193</c:v>
                </c:pt>
                <c:pt idx="89">
                  <c:v>155810.33249262467</c:v>
                </c:pt>
                <c:pt idx="90">
                  <c:v>155599.09904475193</c:v>
                </c:pt>
              </c:numCache>
            </c:numRef>
          </c:val>
          <c:smooth val="0"/>
          <c:extLst>
            <c:ext xmlns:c16="http://schemas.microsoft.com/office/drawing/2014/chart" uri="{C3380CC4-5D6E-409C-BE32-E72D297353CC}">
              <c16:uniqueId val="{00000000-4834-4BC7-87AF-D3733950C2A7}"/>
            </c:ext>
          </c:extLst>
        </c:ser>
        <c:ser>
          <c:idx val="0"/>
          <c:order val="1"/>
          <c:tx>
            <c:strRef>
              <c:f>'5.1'!$A$16</c:f>
              <c:strCache>
                <c:ptCount val="1"/>
                <c:pt idx="0">
                  <c:v>Labour income</c:v>
                </c:pt>
              </c:strCache>
            </c:strRef>
          </c:tx>
          <c:spPr>
            <a:ln w="57150" cap="rnd">
              <a:solidFill>
                <a:schemeClr val="accent1"/>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'5.1'!$C$16:$CO$16</c:f>
              <c:numCache>
                <c:formatCode>_-* #,##0_-;\-* #,##0_-;_-* "-"??_-;_-@_-</c:formatCode>
                <c:ptCount val="91"/>
                <c:pt idx="0">
                  <c:v>0</c:v>
                </c:pt>
                <c:pt idx="1">
                  <c:v>0</c:v>
                </c:pt>
                <c:pt idx="2">
                  <c:v>0</c:v>
                </c:pt>
                <c:pt idx="3">
                  <c:v>0</c:v>
                </c:pt>
                <c:pt idx="4">
                  <c:v>0</c:v>
                </c:pt>
                <c:pt idx="5">
                  <c:v>0</c:v>
                </c:pt>
                <c:pt idx="6">
                  <c:v>71.766459334505583</c:v>
                </c:pt>
                <c:pt idx="7">
                  <c:v>234.1041776426801</c:v>
                </c:pt>
                <c:pt idx="8">
                  <c:v>397.58574347497108</c:v>
                </c:pt>
                <c:pt idx="9">
                  <c:v>547.70795798733297</c:v>
                </c:pt>
                <c:pt idx="10">
                  <c:v>667.26089905655908</c:v>
                </c:pt>
                <c:pt idx="11">
                  <c:v>613.21856991247114</c:v>
                </c:pt>
                <c:pt idx="12">
                  <c:v>609.86350199767696</c:v>
                </c:pt>
                <c:pt idx="13">
                  <c:v>858.09938700296084</c:v>
                </c:pt>
                <c:pt idx="14">
                  <c:v>1712.9268728830659</c:v>
                </c:pt>
                <c:pt idx="15">
                  <c:v>3809.55469973853</c:v>
                </c:pt>
                <c:pt idx="16">
                  <c:v>7693.628133401804</c:v>
                </c:pt>
                <c:pt idx="17">
                  <c:v>13681.277805172873</c:v>
                </c:pt>
                <c:pt idx="18">
                  <c:v>22093.114513307541</c:v>
                </c:pt>
                <c:pt idx="19">
                  <c:v>32531.655390473243</c:v>
                </c:pt>
                <c:pt idx="20">
                  <c:v>44164.350408363534</c:v>
                </c:pt>
                <c:pt idx="21">
                  <c:v>57028.6044084483</c:v>
                </c:pt>
                <c:pt idx="22">
                  <c:v>70668.776870596106</c:v>
                </c:pt>
                <c:pt idx="23">
                  <c:v>83676.028653730988</c:v>
                </c:pt>
                <c:pt idx="24">
                  <c:v>96502.588724883433</c:v>
                </c:pt>
                <c:pt idx="25">
                  <c:v>109431.66912312825</c:v>
                </c:pt>
                <c:pt idx="26">
                  <c:v>121257.87292613194</c:v>
                </c:pt>
                <c:pt idx="27">
                  <c:v>131991.1533315327</c:v>
                </c:pt>
                <c:pt idx="28">
                  <c:v>142618.02956073565</c:v>
                </c:pt>
                <c:pt idx="29">
                  <c:v>151466.96741261423</c:v>
                </c:pt>
                <c:pt idx="30">
                  <c:v>158629.00355242431</c:v>
                </c:pt>
                <c:pt idx="31">
                  <c:v>164927.3861244705</c:v>
                </c:pt>
                <c:pt idx="32">
                  <c:v>169330.71399097927</c:v>
                </c:pt>
                <c:pt idx="33">
                  <c:v>172247.56604420187</c:v>
                </c:pt>
                <c:pt idx="34">
                  <c:v>175455.04161479647</c:v>
                </c:pt>
                <c:pt idx="35">
                  <c:v>178145.41358675313</c:v>
                </c:pt>
                <c:pt idx="36">
                  <c:v>180320.12633307072</c:v>
                </c:pt>
                <c:pt idx="37">
                  <c:v>183689.121994349</c:v>
                </c:pt>
                <c:pt idx="38">
                  <c:v>187067.48055388263</c:v>
                </c:pt>
                <c:pt idx="39">
                  <c:v>189628.96878491808</c:v>
                </c:pt>
                <c:pt idx="40">
                  <c:v>192012.02088511997</c:v>
                </c:pt>
                <c:pt idx="41">
                  <c:v>193955.96153210223</c:v>
                </c:pt>
                <c:pt idx="42">
                  <c:v>193626.28044992249</c:v>
                </c:pt>
                <c:pt idx="43">
                  <c:v>192826.76734488038</c:v>
                </c:pt>
                <c:pt idx="44">
                  <c:v>191725.47650112747</c:v>
                </c:pt>
                <c:pt idx="45">
                  <c:v>190389.2708663157</c:v>
                </c:pt>
                <c:pt idx="46">
                  <c:v>188869.83675031699</c:v>
                </c:pt>
                <c:pt idx="47">
                  <c:v>188808.02812110938</c:v>
                </c:pt>
                <c:pt idx="48">
                  <c:v>187546.90762130567</c:v>
                </c:pt>
                <c:pt idx="49">
                  <c:v>186345.12328570714</c:v>
                </c:pt>
                <c:pt idx="50">
                  <c:v>184450.19181435695</c:v>
                </c:pt>
                <c:pt idx="51">
                  <c:v>181675.98284804626</c:v>
                </c:pt>
                <c:pt idx="52">
                  <c:v>177935.80218060419</c:v>
                </c:pt>
                <c:pt idx="53">
                  <c:v>175015.87463984845</c:v>
                </c:pt>
                <c:pt idx="54">
                  <c:v>171395.01404269694</c:v>
                </c:pt>
                <c:pt idx="55">
                  <c:v>167326.67022162021</c:v>
                </c:pt>
                <c:pt idx="56">
                  <c:v>163092.72962344199</c:v>
                </c:pt>
                <c:pt idx="57">
                  <c:v>157681.76588201598</c:v>
                </c:pt>
                <c:pt idx="58">
                  <c:v>151077.80070194375</c:v>
                </c:pt>
                <c:pt idx="59">
                  <c:v>143029.12616203891</c:v>
                </c:pt>
                <c:pt idx="60">
                  <c:v>134279.2388362769</c:v>
                </c:pt>
                <c:pt idx="61">
                  <c:v>125093.26103790593</c:v>
                </c:pt>
                <c:pt idx="62">
                  <c:v>114799.13824305162</c:v>
                </c:pt>
                <c:pt idx="63">
                  <c:v>103381.74296503334</c:v>
                </c:pt>
                <c:pt idx="64">
                  <c:v>91752.911485712975</c:v>
                </c:pt>
                <c:pt idx="65">
                  <c:v>78962.155249656615</c:v>
                </c:pt>
                <c:pt idx="66">
                  <c:v>65949.456109347549</c:v>
                </c:pt>
                <c:pt idx="67">
                  <c:v>54292.416844374507</c:v>
                </c:pt>
                <c:pt idx="68">
                  <c:v>44689.350744191732</c:v>
                </c:pt>
                <c:pt idx="69">
                  <c:v>37109.066551605138</c:v>
                </c:pt>
                <c:pt idx="70">
                  <c:v>32086.467257357253</c:v>
                </c:pt>
                <c:pt idx="71">
                  <c:v>28078.48205477024</c:v>
                </c:pt>
                <c:pt idx="72">
                  <c:v>25046.17945426657</c:v>
                </c:pt>
                <c:pt idx="73">
                  <c:v>21976.776923672587</c:v>
                </c:pt>
                <c:pt idx="74">
                  <c:v>19040.92283505568</c:v>
                </c:pt>
                <c:pt idx="75">
                  <c:v>16098.823386704549</c:v>
                </c:pt>
                <c:pt idx="76">
                  <c:v>13658.767371578611</c:v>
                </c:pt>
                <c:pt idx="77">
                  <c:v>11448.567454042626</c:v>
                </c:pt>
                <c:pt idx="78">
                  <c:v>9733.5045543869383</c:v>
                </c:pt>
                <c:pt idx="79">
                  <c:v>8258.7334639674336</c:v>
                </c:pt>
                <c:pt idx="80">
                  <c:v>7062.4602036066326</c:v>
                </c:pt>
                <c:pt idx="81">
                  <c:v>6107.8241089297553</c:v>
                </c:pt>
                <c:pt idx="82">
                  <c:v>5217.2222759978176</c:v>
                </c:pt>
                <c:pt idx="83">
                  <c:v>4289.3969894714573</c:v>
                </c:pt>
                <c:pt idx="84">
                  <c:v>3503.4823266089188</c:v>
                </c:pt>
                <c:pt idx="85">
                  <c:v>2717.4879210369018</c:v>
                </c:pt>
                <c:pt idx="86">
                  <c:v>1974.2531600468026</c:v>
                </c:pt>
                <c:pt idx="87">
                  <c:v>1284.2570817820272</c:v>
                </c:pt>
                <c:pt idx="88">
                  <c:v>637.01697031590561</c:v>
                </c:pt>
                <c:pt idx="89">
                  <c:v>250.22633355511948</c:v>
                </c:pt>
                <c:pt idx="90">
                  <c:v>86.797769591361146</c:v>
                </c:pt>
              </c:numCache>
            </c:numRef>
          </c:val>
          <c:smooth val="0"/>
          <c:extLst>
            <c:ext xmlns:c16="http://schemas.microsoft.com/office/drawing/2014/chart" uri="{C3380CC4-5D6E-409C-BE32-E72D297353CC}">
              <c16:uniqueId val="{00000001-4834-4BC7-87AF-D3733950C2A7}"/>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Current ARS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Hoja1!$B$5</c:f>
              <c:strCache>
                <c:ptCount val="1"/>
                <c:pt idx="0">
                  <c:v>0-14</c:v>
                </c:pt>
              </c:strCache>
            </c:strRef>
          </c:tx>
          <c:spPr>
            <a:ln w="76200" cap="rnd">
              <a:solidFill>
                <a:schemeClr val="accent1"/>
              </a:solidFill>
              <a:round/>
            </a:ln>
            <a:effectLst/>
          </c:spPr>
          <c:marker>
            <c:symbol val="none"/>
          </c:marker>
          <c:cat>
            <c:numRef>
              <c:f>Hoja1!$A$6:$A$106</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Hoja1!$B$6:$B$106</c:f>
              <c:numCache>
                <c:formatCode>0%</c:formatCode>
                <c:ptCount val="101"/>
                <c:pt idx="0">
                  <c:v>0.30526678894221088</c:v>
                </c:pt>
                <c:pt idx="1">
                  <c:v>0.30564633123074447</c:v>
                </c:pt>
                <c:pt idx="2">
                  <c:v>0.30619961321430844</c:v>
                </c:pt>
                <c:pt idx="3">
                  <c:v>0.30679972502609587</c:v>
                </c:pt>
                <c:pt idx="4">
                  <c:v>0.30732940938885883</c:v>
                </c:pt>
                <c:pt idx="5">
                  <c:v>0.30767985959291666</c:v>
                </c:pt>
                <c:pt idx="6">
                  <c:v>0.30793493035849218</c:v>
                </c:pt>
                <c:pt idx="7">
                  <c:v>0.3081725398582173</c:v>
                </c:pt>
                <c:pt idx="8">
                  <c:v>0.30828641320721767</c:v>
                </c:pt>
                <c:pt idx="9">
                  <c:v>0.30817719957788647</c:v>
                </c:pt>
                <c:pt idx="10">
                  <c:v>0.30775193648043425</c:v>
                </c:pt>
                <c:pt idx="11">
                  <c:v>0.30699027392951495</c:v>
                </c:pt>
                <c:pt idx="12">
                  <c:v>0.30597497637762161</c:v>
                </c:pt>
                <c:pt idx="13">
                  <c:v>0.30476930199729818</c:v>
                </c:pt>
                <c:pt idx="14">
                  <c:v>0.3034327977989581</c:v>
                </c:pt>
                <c:pt idx="15">
                  <c:v>0.3020216395365421</c:v>
                </c:pt>
                <c:pt idx="16">
                  <c:v>0.30037798940198845</c:v>
                </c:pt>
                <c:pt idx="17">
                  <c:v>0.29847805179753528</c:v>
                </c:pt>
                <c:pt idx="18">
                  <c:v>0.2965680307098052</c:v>
                </c:pt>
                <c:pt idx="19">
                  <c:v>0.29488346571007062</c:v>
                </c:pt>
                <c:pt idx="20">
                  <c:v>0.29364872691343585</c:v>
                </c:pt>
                <c:pt idx="21">
                  <c:v>0.29268173085911187</c:v>
                </c:pt>
                <c:pt idx="22">
                  <c:v>0.29182379865042413</c:v>
                </c:pt>
                <c:pt idx="23">
                  <c:v>0.29131105144228087</c:v>
                </c:pt>
                <c:pt idx="24">
                  <c:v>0.29136207833116151</c:v>
                </c:pt>
                <c:pt idx="25">
                  <c:v>0.29218061577191562</c:v>
                </c:pt>
                <c:pt idx="26">
                  <c:v>0.29408839161087191</c:v>
                </c:pt>
                <c:pt idx="27">
                  <c:v>0.29688713490737534</c:v>
                </c:pt>
                <c:pt idx="28">
                  <c:v>0.3000171185812332</c:v>
                </c:pt>
                <c:pt idx="29">
                  <c:v>0.30294932871387792</c:v>
                </c:pt>
                <c:pt idx="30">
                  <c:v>0.30518357854005196</c:v>
                </c:pt>
                <c:pt idx="31">
                  <c:v>0.30678471331987966</c:v>
                </c:pt>
                <c:pt idx="32">
                  <c:v>0.30810716590349901</c:v>
                </c:pt>
                <c:pt idx="33">
                  <c:v>0.30910948668035226</c:v>
                </c:pt>
                <c:pt idx="34">
                  <c:v>0.30975361257121625</c:v>
                </c:pt>
                <c:pt idx="35">
                  <c:v>0.31000424385849074</c:v>
                </c:pt>
                <c:pt idx="36">
                  <c:v>0.30999707647913372</c:v>
                </c:pt>
                <c:pt idx="37">
                  <c:v>0.30977620589285199</c:v>
                </c:pt>
                <c:pt idx="38">
                  <c:v>0.30917782042385888</c:v>
                </c:pt>
                <c:pt idx="39">
                  <c:v>0.30804722390522943</c:v>
                </c:pt>
                <c:pt idx="40">
                  <c:v>0.30623827016332911</c:v>
                </c:pt>
                <c:pt idx="41">
                  <c:v>0.3034828337687327</c:v>
                </c:pt>
                <c:pt idx="42">
                  <c:v>0.29992809335161258</c:v>
                </c:pt>
                <c:pt idx="43">
                  <c:v>0.29603792239817961</c:v>
                </c:pt>
                <c:pt idx="44">
                  <c:v>0.29225205584096647</c:v>
                </c:pt>
                <c:pt idx="45">
                  <c:v>0.2889875440834202</c:v>
                </c:pt>
                <c:pt idx="46">
                  <c:v>0.28627625787534983</c:v>
                </c:pt>
                <c:pt idx="47">
                  <c:v>0.28382403157905128</c:v>
                </c:pt>
                <c:pt idx="48">
                  <c:v>0.28154586038073365</c:v>
                </c:pt>
                <c:pt idx="49">
                  <c:v>0.27936082847683169</c:v>
                </c:pt>
                <c:pt idx="50">
                  <c:v>0.27719188496417219</c:v>
                </c:pt>
                <c:pt idx="51">
                  <c:v>0.27506448949859824</c:v>
                </c:pt>
                <c:pt idx="52">
                  <c:v>0.27302541033765387</c:v>
                </c:pt>
                <c:pt idx="53">
                  <c:v>0.27103341219084509</c:v>
                </c:pt>
                <c:pt idx="54">
                  <c:v>0.26904867679098038</c:v>
                </c:pt>
                <c:pt idx="55">
                  <c:v>0.26703271988911026</c:v>
                </c:pt>
                <c:pt idx="56">
                  <c:v>0.26499982651509091</c:v>
                </c:pt>
                <c:pt idx="57">
                  <c:v>0.2629746248845834</c:v>
                </c:pt>
                <c:pt idx="58">
                  <c:v>0.2609356133550037</c:v>
                </c:pt>
                <c:pt idx="59">
                  <c:v>0.25886195994829303</c:v>
                </c:pt>
                <c:pt idx="60">
                  <c:v>0.25673343556357725</c:v>
                </c:pt>
                <c:pt idx="61">
                  <c:v>0.25455269350165338</c:v>
                </c:pt>
                <c:pt idx="62">
                  <c:v>0.2523337740434029</c:v>
                </c:pt>
                <c:pt idx="63">
                  <c:v>0.2500738947203705</c:v>
                </c:pt>
                <c:pt idx="64">
                  <c:v>0.2477702105517457</c:v>
                </c:pt>
                <c:pt idx="65">
                  <c:v>0.245419806499525</c:v>
                </c:pt>
                <c:pt idx="66">
                  <c:v>0.24296448924200695</c:v>
                </c:pt>
                <c:pt idx="67">
                  <c:v>0.24040741285922981</c:v>
                </c:pt>
                <c:pt idx="68">
                  <c:v>0.23783586718554697</c:v>
                </c:pt>
                <c:pt idx="69">
                  <c:v>0.23533500851823108</c:v>
                </c:pt>
                <c:pt idx="70">
                  <c:v>0.23298800511716269</c:v>
                </c:pt>
                <c:pt idx="71">
                  <c:v>0.23077444671256922</c:v>
                </c:pt>
                <c:pt idx="72">
                  <c:v>0.22863519830086668</c:v>
                </c:pt>
                <c:pt idx="73">
                  <c:v>0.22659318162455655</c:v>
                </c:pt>
                <c:pt idx="74">
                  <c:v>0.22467044904032654</c:v>
                </c:pt>
                <c:pt idx="75">
                  <c:v>0.22288825048036126</c:v>
                </c:pt>
                <c:pt idx="76">
                  <c:v>0.2212433516003422</c:v>
                </c:pt>
                <c:pt idx="77">
                  <c:v>0.21971644767981571</c:v>
                </c:pt>
                <c:pt idx="78">
                  <c:v>0.21830413518760006</c:v>
                </c:pt>
                <c:pt idx="79">
                  <c:v>0.21700304133349549</c:v>
                </c:pt>
                <c:pt idx="80">
                  <c:v>0.21580984234721584</c:v>
                </c:pt>
                <c:pt idx="81">
                  <c:v>0.21476897470815889</c:v>
                </c:pt>
                <c:pt idx="82">
                  <c:v>0.21387748837658713</c:v>
                </c:pt>
                <c:pt idx="83">
                  <c:v>0.21306252780305646</c:v>
                </c:pt>
                <c:pt idx="84">
                  <c:v>0.21225314097535608</c:v>
                </c:pt>
                <c:pt idx="85">
                  <c:v>0.21138015060380913</c:v>
                </c:pt>
                <c:pt idx="86">
                  <c:v>0.21043968266407323</c:v>
                </c:pt>
                <c:pt idx="87">
                  <c:v>0.20947797400088106</c:v>
                </c:pt>
                <c:pt idx="88">
                  <c:v>0.20850211894675905</c:v>
                </c:pt>
                <c:pt idx="89">
                  <c:v>0.20751902869891992</c:v>
                </c:pt>
                <c:pt idx="90">
                  <c:v>0.20653544380357633</c:v>
                </c:pt>
                <c:pt idx="91">
                  <c:v>0.20553857033985165</c:v>
                </c:pt>
                <c:pt idx="92">
                  <c:v>0.20452370225755159</c:v>
                </c:pt>
                <c:pt idx="93">
                  <c:v>0.20350929854393299</c:v>
                </c:pt>
                <c:pt idx="94">
                  <c:v>0.20251345207634458</c:v>
                </c:pt>
                <c:pt idx="95">
                  <c:v>0.20155391789748231</c:v>
                </c:pt>
                <c:pt idx="96">
                  <c:v>0.20050963807645697</c:v>
                </c:pt>
                <c:pt idx="97">
                  <c:v>0.19942320156075863</c:v>
                </c:pt>
                <c:pt idx="98">
                  <c:v>0.19846416270797562</c:v>
                </c:pt>
                <c:pt idx="99">
                  <c:v>0.19770044414919249</c:v>
                </c:pt>
                <c:pt idx="100">
                  <c:v>0.19715395534692343</c:v>
                </c:pt>
              </c:numCache>
            </c:numRef>
          </c:val>
          <c:smooth val="0"/>
          <c:extLst>
            <c:ext xmlns:c16="http://schemas.microsoft.com/office/drawing/2014/chart" uri="{C3380CC4-5D6E-409C-BE32-E72D297353CC}">
              <c16:uniqueId val="{00000000-BE62-4E65-BB94-EE779B6CE9EF}"/>
            </c:ext>
          </c:extLst>
        </c:ser>
        <c:ser>
          <c:idx val="1"/>
          <c:order val="1"/>
          <c:tx>
            <c:strRef>
              <c:f>Hoja1!$C$5</c:f>
              <c:strCache>
                <c:ptCount val="1"/>
                <c:pt idx="0">
                  <c:v>65+</c:v>
                </c:pt>
              </c:strCache>
            </c:strRef>
          </c:tx>
          <c:spPr>
            <a:ln w="76200" cap="rnd">
              <a:solidFill>
                <a:schemeClr val="accent2"/>
              </a:solidFill>
              <a:round/>
            </a:ln>
            <a:effectLst/>
          </c:spPr>
          <c:marker>
            <c:symbol val="none"/>
          </c:marker>
          <c:cat>
            <c:numRef>
              <c:f>Hoja1!$A$6:$A$106</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Hoja1!$C$6:$C$106</c:f>
              <c:numCache>
                <c:formatCode>0%</c:formatCode>
                <c:ptCount val="101"/>
                <c:pt idx="0">
                  <c:v>4.2061624915103707E-2</c:v>
                </c:pt>
                <c:pt idx="1">
                  <c:v>4.3223447547112812E-2</c:v>
                </c:pt>
                <c:pt idx="2">
                  <c:v>4.4467485226412425E-2</c:v>
                </c:pt>
                <c:pt idx="3">
                  <c:v>4.5768352318444602E-2</c:v>
                </c:pt>
                <c:pt idx="4">
                  <c:v>4.7102274473281573E-2</c:v>
                </c:pt>
                <c:pt idx="5">
                  <c:v>4.8446836455545331E-2</c:v>
                </c:pt>
                <c:pt idx="6">
                  <c:v>4.9816104958595113E-2</c:v>
                </c:pt>
                <c:pt idx="7">
                  <c:v>5.1223485992919024E-2</c:v>
                </c:pt>
                <c:pt idx="8">
                  <c:v>5.2647320878837667E-2</c:v>
                </c:pt>
                <c:pt idx="9">
                  <c:v>5.4066953956292053E-2</c:v>
                </c:pt>
                <c:pt idx="10">
                  <c:v>5.5462623465937368E-2</c:v>
                </c:pt>
                <c:pt idx="11">
                  <c:v>5.682270190030636E-2</c:v>
                </c:pt>
                <c:pt idx="12">
                  <c:v>5.8162137447759971E-2</c:v>
                </c:pt>
                <c:pt idx="13">
                  <c:v>5.9500545455724793E-2</c:v>
                </c:pt>
                <c:pt idx="14">
                  <c:v>6.0856155111585639E-2</c:v>
                </c:pt>
                <c:pt idx="15">
                  <c:v>6.2245911722703585E-2</c:v>
                </c:pt>
                <c:pt idx="16">
                  <c:v>6.3691046286144276E-2</c:v>
                </c:pt>
                <c:pt idx="17">
                  <c:v>6.5178750995867382E-2</c:v>
                </c:pt>
                <c:pt idx="18">
                  <c:v>6.6673698457623373E-2</c:v>
                </c:pt>
                <c:pt idx="19">
                  <c:v>6.8140125597310183E-2</c:v>
                </c:pt>
                <c:pt idx="20">
                  <c:v>6.9542031708623789E-2</c:v>
                </c:pt>
                <c:pt idx="21">
                  <c:v>7.0877929137211998E-2</c:v>
                </c:pt>
                <c:pt idx="22">
                  <c:v>7.2169221118296906E-2</c:v>
                </c:pt>
                <c:pt idx="23">
                  <c:v>7.3416246824169251E-2</c:v>
                </c:pt>
                <c:pt idx="24">
                  <c:v>7.4621597810520815E-2</c:v>
                </c:pt>
                <c:pt idx="25">
                  <c:v>7.578975186063161E-2</c:v>
                </c:pt>
                <c:pt idx="26">
                  <c:v>7.6936627769101082E-2</c:v>
                </c:pt>
                <c:pt idx="27">
                  <c:v>7.8062430188593337E-2</c:v>
                </c:pt>
                <c:pt idx="28">
                  <c:v>7.9149444680165021E-2</c:v>
                </c:pt>
                <c:pt idx="29">
                  <c:v>8.018019014955842E-2</c:v>
                </c:pt>
                <c:pt idx="30">
                  <c:v>8.1137502697687422E-2</c:v>
                </c:pt>
                <c:pt idx="31">
                  <c:v>8.1993218261342093E-2</c:v>
                </c:pt>
                <c:pt idx="32">
                  <c:v>8.276327778223104E-2</c:v>
                </c:pt>
                <c:pt idx="33">
                  <c:v>8.3495196305240479E-2</c:v>
                </c:pt>
                <c:pt idx="34">
                  <c:v>8.4234098850412942E-2</c:v>
                </c:pt>
                <c:pt idx="35">
                  <c:v>8.502282249488527E-2</c:v>
                </c:pt>
                <c:pt idx="36">
                  <c:v>8.5859899740044252E-2</c:v>
                </c:pt>
                <c:pt idx="37">
                  <c:v>8.6715279120246111E-2</c:v>
                </c:pt>
                <c:pt idx="38">
                  <c:v>8.7587370453880306E-2</c:v>
                </c:pt>
                <c:pt idx="39">
                  <c:v>8.8474647894799696E-2</c:v>
                </c:pt>
                <c:pt idx="40">
                  <c:v>8.9375644808601717E-2</c:v>
                </c:pt>
                <c:pt idx="41">
                  <c:v>9.0326149982428341E-2</c:v>
                </c:pt>
                <c:pt idx="42">
                  <c:v>9.1324622751427095E-2</c:v>
                </c:pt>
                <c:pt idx="43">
                  <c:v>9.2315909121040346E-2</c:v>
                </c:pt>
                <c:pt idx="44">
                  <c:v>9.3247727415336989E-2</c:v>
                </c:pt>
                <c:pt idx="45">
                  <c:v>9.4070496139647533E-2</c:v>
                </c:pt>
                <c:pt idx="46">
                  <c:v>9.4784028114632699E-2</c:v>
                </c:pt>
                <c:pt idx="47">
                  <c:v>9.5426069070661312E-2</c:v>
                </c:pt>
                <c:pt idx="48">
                  <c:v>9.600554834874607E-2</c:v>
                </c:pt>
                <c:pt idx="49">
                  <c:v>9.6530985872804481E-2</c:v>
                </c:pt>
                <c:pt idx="50">
                  <c:v>9.7010510047553219E-2</c:v>
                </c:pt>
                <c:pt idx="51">
                  <c:v>9.7407835811213137E-2</c:v>
                </c:pt>
                <c:pt idx="52">
                  <c:v>9.7721855427729321E-2</c:v>
                </c:pt>
                <c:pt idx="53">
                  <c:v>9.8011100730006379E-2</c:v>
                </c:pt>
                <c:pt idx="54">
                  <c:v>9.8331434362458045E-2</c:v>
                </c:pt>
                <c:pt idx="55">
                  <c:v>9.8736231943648931E-2</c:v>
                </c:pt>
                <c:pt idx="56">
                  <c:v>9.919137791953779E-2</c:v>
                </c:pt>
                <c:pt idx="57">
                  <c:v>9.9659873404691804E-2</c:v>
                </c:pt>
                <c:pt idx="58">
                  <c:v>0.10018755060777389</c:v>
                </c:pt>
                <c:pt idx="59">
                  <c:v>0.100818385032549</c:v>
                </c:pt>
                <c:pt idx="60">
                  <c:v>0.10159466835152556</c:v>
                </c:pt>
                <c:pt idx="61">
                  <c:v>0.10251450488484581</c:v>
                </c:pt>
                <c:pt idx="62">
                  <c:v>0.10354444587187528</c:v>
                </c:pt>
                <c:pt idx="63">
                  <c:v>0.10467858861515016</c:v>
                </c:pt>
                <c:pt idx="64">
                  <c:v>0.10591140716942694</c:v>
                </c:pt>
                <c:pt idx="65">
                  <c:v>0.10723774153333406</c:v>
                </c:pt>
                <c:pt idx="66">
                  <c:v>0.10869733123082877</c:v>
                </c:pt>
                <c:pt idx="67">
                  <c:v>0.11028963306493074</c:v>
                </c:pt>
                <c:pt idx="68">
                  <c:v>0.11195073824028892</c:v>
                </c:pt>
                <c:pt idx="69">
                  <c:v>0.11361841982977458</c:v>
                </c:pt>
                <c:pt idx="70">
                  <c:v>0.11523197872124025</c:v>
                </c:pt>
                <c:pt idx="71">
                  <c:v>0.11679414632623655</c:v>
                </c:pt>
                <c:pt idx="72">
                  <c:v>0.11834605035994381</c:v>
                </c:pt>
                <c:pt idx="73">
                  <c:v>0.11988583586119098</c:v>
                </c:pt>
                <c:pt idx="74">
                  <c:v>0.12141183467739983</c:v>
                </c:pt>
                <c:pt idx="75">
                  <c:v>0.12292255473710863</c:v>
                </c:pt>
                <c:pt idx="76">
                  <c:v>0.12441637529959278</c:v>
                </c:pt>
                <c:pt idx="77">
                  <c:v>0.12589528790665203</c:v>
                </c:pt>
                <c:pt idx="78">
                  <c:v>0.12736334045161316</c:v>
                </c:pt>
                <c:pt idx="79">
                  <c:v>0.1288245757122162</c:v>
                </c:pt>
                <c:pt idx="80">
                  <c:v>0.13028303302965524</c:v>
                </c:pt>
                <c:pt idx="81">
                  <c:v>0.13167899311788564</c:v>
                </c:pt>
                <c:pt idx="82">
                  <c:v>0.13301179919436668</c:v>
                </c:pt>
                <c:pt idx="83">
                  <c:v>0.13437226847677472</c:v>
                </c:pt>
                <c:pt idx="84">
                  <c:v>0.13584892877901675</c:v>
                </c:pt>
                <c:pt idx="85">
                  <c:v>0.13752818924301441</c:v>
                </c:pt>
                <c:pt idx="86">
                  <c:v>0.13935830674831604</c:v>
                </c:pt>
                <c:pt idx="87">
                  <c:v>0.14127910453537837</c:v>
                </c:pt>
                <c:pt idx="88">
                  <c:v>0.14336164577386784</c:v>
                </c:pt>
                <c:pt idx="89">
                  <c:v>0.14567547762652416</c:v>
                </c:pt>
                <c:pt idx="90">
                  <c:v>0.1482887553838188</c:v>
                </c:pt>
                <c:pt idx="91">
                  <c:v>0.15136198102217957</c:v>
                </c:pt>
                <c:pt idx="92">
                  <c:v>0.15484186847373912</c:v>
                </c:pt>
                <c:pt idx="93">
                  <c:v>0.15847902540613981</c:v>
                </c:pt>
                <c:pt idx="94">
                  <c:v>0.16202920020239178</c:v>
                </c:pt>
                <c:pt idx="95">
                  <c:v>0.16525289175946387</c:v>
                </c:pt>
                <c:pt idx="96">
                  <c:v>0.16847327425595193</c:v>
                </c:pt>
                <c:pt idx="97">
                  <c:v>0.17169166370699862</c:v>
                </c:pt>
                <c:pt idx="98">
                  <c:v>0.1744696834284449</c:v>
                </c:pt>
                <c:pt idx="99">
                  <c:v>0.17665918293172989</c:v>
                </c:pt>
                <c:pt idx="100">
                  <c:v>0.17823967003614208</c:v>
                </c:pt>
              </c:numCache>
            </c:numRef>
          </c:val>
          <c:smooth val="0"/>
          <c:extLst>
            <c:ext xmlns:c16="http://schemas.microsoft.com/office/drawing/2014/chart" uri="{C3380CC4-5D6E-409C-BE32-E72D297353CC}">
              <c16:uniqueId val="{00000001-BE62-4E65-BB94-EE779B6CE9EF}"/>
            </c:ext>
          </c:extLst>
        </c:ser>
        <c:dLbls>
          <c:showLegendKey val="0"/>
          <c:showVal val="0"/>
          <c:showCatName val="0"/>
          <c:showSerName val="0"/>
          <c:showPercent val="0"/>
          <c:showBubbleSize val="0"/>
        </c:dLbls>
        <c:smooth val="0"/>
        <c:axId val="317574536"/>
        <c:axId val="317575192"/>
      </c:lineChart>
      <c:catAx>
        <c:axId val="317574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7575192"/>
        <c:crosses val="autoZero"/>
        <c:auto val="1"/>
        <c:lblAlgn val="ctr"/>
        <c:lblOffset val="100"/>
        <c:tickLblSkip val="5"/>
        <c:noMultiLvlLbl val="0"/>
      </c:catAx>
      <c:valAx>
        <c:axId val="317575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7574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1"/>
          <c:order val="0"/>
          <c:tx>
            <c:strRef>
              <c:f>'5.1'!$A$9</c:f>
              <c:strCache>
                <c:ptCount val="1"/>
                <c:pt idx="0">
                  <c:v>Public consumption, education</c:v>
                </c:pt>
              </c:strCache>
            </c:strRef>
          </c:tx>
          <c:spPr>
            <a:solidFill>
              <a:schemeClr val="accent2">
                <a:lumMod val="50000"/>
              </a:schemeClr>
            </a:solidFill>
            <a:ln w="25400">
              <a:noFill/>
            </a:ln>
            <a:effectLst/>
          </c:spP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'5.1'!$C$9:$CO$9</c:f>
              <c:numCache>
                <c:formatCode>_-* #,##0_-;\-* #,##0_-;_-* "-"??_-;_-@_-</c:formatCode>
                <c:ptCount val="91"/>
                <c:pt idx="0">
                  <c:v>0</c:v>
                </c:pt>
                <c:pt idx="1">
                  <c:v>0</c:v>
                </c:pt>
                <c:pt idx="2">
                  <c:v>1357.7326593024604</c:v>
                </c:pt>
                <c:pt idx="3">
                  <c:v>7321.0695941126278</c:v>
                </c:pt>
                <c:pt idx="4">
                  <c:v>17055.183290918718</c:v>
                </c:pt>
                <c:pt idx="5">
                  <c:v>19619.88611785493</c:v>
                </c:pt>
                <c:pt idx="6">
                  <c:v>20773.954795644928</c:v>
                </c:pt>
                <c:pt idx="7">
                  <c:v>21296.322154646088</c:v>
                </c:pt>
                <c:pt idx="8">
                  <c:v>22708.613724697301</c:v>
                </c:pt>
                <c:pt idx="9">
                  <c:v>22370.535453161672</c:v>
                </c:pt>
                <c:pt idx="10">
                  <c:v>22491.181806368779</c:v>
                </c:pt>
                <c:pt idx="11">
                  <c:v>23396.18819141803</c:v>
                </c:pt>
                <c:pt idx="12">
                  <c:v>24044.53203875343</c:v>
                </c:pt>
                <c:pt idx="13">
                  <c:v>24149.101115079127</c:v>
                </c:pt>
                <c:pt idx="14">
                  <c:v>24535.492527296814</c:v>
                </c:pt>
                <c:pt idx="15">
                  <c:v>26576.887333328359</c:v>
                </c:pt>
                <c:pt idx="16">
                  <c:v>30758.360457531307</c:v>
                </c:pt>
                <c:pt idx="17">
                  <c:v>29450.150565351985</c:v>
                </c:pt>
                <c:pt idx="18">
                  <c:v>36906.506835293912</c:v>
                </c:pt>
                <c:pt idx="19">
                  <c:v>35511.871681926743</c:v>
                </c:pt>
                <c:pt idx="20">
                  <c:v>29823.794313281007</c:v>
                </c:pt>
                <c:pt idx="21">
                  <c:v>27862.404966479073</c:v>
                </c:pt>
                <c:pt idx="22">
                  <c:v>25048.870165840799</c:v>
                </c:pt>
                <c:pt idx="23">
                  <c:v>22678.974093338671</c:v>
                </c:pt>
                <c:pt idx="24">
                  <c:v>20635.955088899744</c:v>
                </c:pt>
                <c:pt idx="25">
                  <c:v>17961.569630683913</c:v>
                </c:pt>
                <c:pt idx="26">
                  <c:v>15887.331744954772</c:v>
                </c:pt>
                <c:pt idx="27">
                  <c:v>12645.077296605388</c:v>
                </c:pt>
                <c:pt idx="28">
                  <c:v>10974.157155476314</c:v>
                </c:pt>
                <c:pt idx="29">
                  <c:v>10165.502579237966</c:v>
                </c:pt>
                <c:pt idx="30">
                  <c:v>7335.8324094800246</c:v>
                </c:pt>
                <c:pt idx="31">
                  <c:v>5406.5245217339689</c:v>
                </c:pt>
                <c:pt idx="32">
                  <c:v>4555.6376844072702</c:v>
                </c:pt>
                <c:pt idx="33">
                  <c:v>4901.7597893532675</c:v>
                </c:pt>
                <c:pt idx="34">
                  <c:v>4462.7155568254311</c:v>
                </c:pt>
                <c:pt idx="35">
                  <c:v>4883.2758293181232</c:v>
                </c:pt>
                <c:pt idx="36">
                  <c:v>3937.7048427684103</c:v>
                </c:pt>
                <c:pt idx="37">
                  <c:v>3101.0757291106793</c:v>
                </c:pt>
                <c:pt idx="38">
                  <c:v>3612.9240408731321</c:v>
                </c:pt>
                <c:pt idx="39">
                  <c:v>3346.0961817792954</c:v>
                </c:pt>
                <c:pt idx="40">
                  <c:v>3153.9027157954374</c:v>
                </c:pt>
                <c:pt idx="41">
                  <c:v>3499.0322451263783</c:v>
                </c:pt>
                <c:pt idx="42">
                  <c:v>2968.1715888403623</c:v>
                </c:pt>
                <c:pt idx="43">
                  <c:v>2301.150370561455</c:v>
                </c:pt>
                <c:pt idx="44">
                  <c:v>2690.6941112629784</c:v>
                </c:pt>
                <c:pt idx="45">
                  <c:v>2871.3166249709111</c:v>
                </c:pt>
                <c:pt idx="46">
                  <c:v>2763.8762510627798</c:v>
                </c:pt>
                <c:pt idx="47">
                  <c:v>2838.8517919233691</c:v>
                </c:pt>
                <c:pt idx="48">
                  <c:v>2952.651093079583</c:v>
                </c:pt>
                <c:pt idx="49">
                  <c:v>2467.4737857778991</c:v>
                </c:pt>
                <c:pt idx="50">
                  <c:v>1101.3124267291671</c:v>
                </c:pt>
                <c:pt idx="51">
                  <c:v>585.4397869798587</c:v>
                </c:pt>
                <c:pt idx="52">
                  <c:v>676.23695210274025</c:v>
                </c:pt>
                <c:pt idx="53">
                  <c:v>449.5440666593986</c:v>
                </c:pt>
                <c:pt idx="54">
                  <c:v>476.80529632221476</c:v>
                </c:pt>
                <c:pt idx="55">
                  <c:v>152.08219653014811</c:v>
                </c:pt>
                <c:pt idx="56">
                  <c:v>665.88691208865805</c:v>
                </c:pt>
                <c:pt idx="57">
                  <c:v>547.97930286611404</c:v>
                </c:pt>
                <c:pt idx="58">
                  <c:v>494.19422772945461</c:v>
                </c:pt>
                <c:pt idx="59">
                  <c:v>9.3159279544835272</c:v>
                </c:pt>
                <c:pt idx="60">
                  <c:v>50.910253223647786</c:v>
                </c:pt>
                <c:pt idx="61">
                  <c:v>0</c:v>
                </c:pt>
                <c:pt idx="62">
                  <c:v>183.44199109337487</c:v>
                </c:pt>
                <c:pt idx="63">
                  <c:v>46.281374114082865</c:v>
                </c:pt>
                <c:pt idx="64">
                  <c:v>316.57426026671726</c:v>
                </c:pt>
                <c:pt idx="65">
                  <c:v>128.51691940293813</c:v>
                </c:pt>
                <c:pt idx="66">
                  <c:v>109.68578431190653</c:v>
                </c:pt>
                <c:pt idx="67">
                  <c:v>0</c:v>
                </c:pt>
                <c:pt idx="68">
                  <c:v>13.219308955342552</c:v>
                </c:pt>
                <c:pt idx="69">
                  <c:v>11.004672641734796</c:v>
                </c:pt>
                <c:pt idx="70">
                  <c:v>77.228667349327097</c:v>
                </c:pt>
                <c:pt idx="71">
                  <c:v>237.42936535989796</c:v>
                </c:pt>
                <c:pt idx="72">
                  <c:v>51.053602533961708</c:v>
                </c:pt>
                <c:pt idx="73">
                  <c:v>0</c:v>
                </c:pt>
                <c:pt idx="74">
                  <c:v>340.46465509256552</c:v>
                </c:pt>
                <c:pt idx="75">
                  <c:v>6.5675756211942522</c:v>
                </c:pt>
                <c:pt idx="76">
                  <c:v>0</c:v>
                </c:pt>
                <c:pt idx="77">
                  <c:v>0</c:v>
                </c:pt>
                <c:pt idx="78">
                  <c:v>0</c:v>
                </c:pt>
                <c:pt idx="79">
                  <c:v>44.559669676567204</c:v>
                </c:pt>
                <c:pt idx="80">
                  <c:v>18.584018586855162</c:v>
                </c:pt>
                <c:pt idx="81">
                  <c:v>36.276455278506781</c:v>
                </c:pt>
                <c:pt idx="82">
                  <c:v>0</c:v>
                </c:pt>
                <c:pt idx="83">
                  <c:v>0</c:v>
                </c:pt>
                <c:pt idx="84">
                  <c:v>31.927032829186594</c:v>
                </c:pt>
                <c:pt idx="85">
                  <c:v>0</c:v>
                </c:pt>
                <c:pt idx="86">
                  <c:v>0</c:v>
                </c:pt>
                <c:pt idx="87">
                  <c:v>0</c:v>
                </c:pt>
                <c:pt idx="88">
                  <c:v>0</c:v>
                </c:pt>
                <c:pt idx="89">
                  <c:v>0</c:v>
                </c:pt>
                <c:pt idx="90">
                  <c:v>0</c:v>
                </c:pt>
              </c:numCache>
            </c:numRef>
          </c:val>
          <c:extLst>
            <c:ext xmlns:c16="http://schemas.microsoft.com/office/drawing/2014/chart" uri="{C3380CC4-5D6E-409C-BE32-E72D297353CC}">
              <c16:uniqueId val="{00000000-E0AA-480D-9132-5C971B683974}"/>
            </c:ext>
          </c:extLst>
        </c:ser>
        <c:ser>
          <c:idx val="0"/>
          <c:order val="1"/>
          <c:tx>
            <c:strRef>
              <c:f>'5.1'!$A$10</c:f>
              <c:strCache>
                <c:ptCount val="1"/>
                <c:pt idx="0">
                  <c:v>Public consumption, health</c:v>
                </c:pt>
              </c:strCache>
            </c:strRef>
          </c:tx>
          <c:spPr>
            <a:solidFill>
              <a:schemeClr val="accent2">
                <a:lumMod val="75000"/>
              </a:schemeClr>
            </a:solidFill>
            <a:ln w="25400">
              <a:noFill/>
            </a:ln>
            <a:effectLst/>
          </c:spP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'5.1'!$C$10:$CO$10</c:f>
              <c:numCache>
                <c:formatCode>_-* #,##0_-;\-* #,##0_-;_-* "-"??_-;_-@_-</c:formatCode>
                <c:ptCount val="91"/>
                <c:pt idx="0">
                  <c:v>10555.93739552361</c:v>
                </c:pt>
                <c:pt idx="1">
                  <c:v>3636.638279354891</c:v>
                </c:pt>
                <c:pt idx="2">
                  <c:v>3636.6382793548914</c:v>
                </c:pt>
                <c:pt idx="3">
                  <c:v>3636.6382793548905</c:v>
                </c:pt>
                <c:pt idx="4">
                  <c:v>3636.6382793548905</c:v>
                </c:pt>
                <c:pt idx="5">
                  <c:v>3641.6106610199467</c:v>
                </c:pt>
                <c:pt idx="6">
                  <c:v>3641.6106610199463</c:v>
                </c:pt>
                <c:pt idx="7">
                  <c:v>3641.6106610199467</c:v>
                </c:pt>
                <c:pt idx="8">
                  <c:v>3641.6106610199477</c:v>
                </c:pt>
                <c:pt idx="9">
                  <c:v>3641.6106610199472</c:v>
                </c:pt>
                <c:pt idx="10">
                  <c:v>3672.4068463776734</c:v>
                </c:pt>
                <c:pt idx="11">
                  <c:v>3672.4068463776739</c:v>
                </c:pt>
                <c:pt idx="12">
                  <c:v>3672.4068463776734</c:v>
                </c:pt>
                <c:pt idx="13">
                  <c:v>3672.4068463776748</c:v>
                </c:pt>
                <c:pt idx="14">
                  <c:v>3672.4068463776739</c:v>
                </c:pt>
                <c:pt idx="15">
                  <c:v>3951.4619511847695</c:v>
                </c:pt>
                <c:pt idx="16">
                  <c:v>3951.46195118477</c:v>
                </c:pt>
                <c:pt idx="17">
                  <c:v>3951.4619511847695</c:v>
                </c:pt>
                <c:pt idx="18">
                  <c:v>3951.4619511847695</c:v>
                </c:pt>
                <c:pt idx="19">
                  <c:v>3951.46195118477</c:v>
                </c:pt>
                <c:pt idx="20">
                  <c:v>3850.1957238505138</c:v>
                </c:pt>
                <c:pt idx="21">
                  <c:v>3850.1957238505142</c:v>
                </c:pt>
                <c:pt idx="22">
                  <c:v>3850.1957238505138</c:v>
                </c:pt>
                <c:pt idx="23">
                  <c:v>3850.1957238505142</c:v>
                </c:pt>
                <c:pt idx="24">
                  <c:v>3850.1957238505147</c:v>
                </c:pt>
                <c:pt idx="25">
                  <c:v>3811.6956948115217</c:v>
                </c:pt>
                <c:pt idx="26">
                  <c:v>3811.6956948115212</c:v>
                </c:pt>
                <c:pt idx="27">
                  <c:v>3811.6956948115212</c:v>
                </c:pt>
                <c:pt idx="28">
                  <c:v>3811.6956948115212</c:v>
                </c:pt>
                <c:pt idx="29">
                  <c:v>3811.6956948115212</c:v>
                </c:pt>
                <c:pt idx="30">
                  <c:v>3088.6540679831542</c:v>
                </c:pt>
                <c:pt idx="31">
                  <c:v>3088.6540679831537</c:v>
                </c:pt>
                <c:pt idx="32">
                  <c:v>3088.6540679831533</c:v>
                </c:pt>
                <c:pt idx="33">
                  <c:v>3088.6540679831542</c:v>
                </c:pt>
                <c:pt idx="34">
                  <c:v>3088.6540679831537</c:v>
                </c:pt>
                <c:pt idx="35">
                  <c:v>3100.6595240911438</c:v>
                </c:pt>
                <c:pt idx="36">
                  <c:v>3100.6595240911438</c:v>
                </c:pt>
                <c:pt idx="37">
                  <c:v>3100.6595240911438</c:v>
                </c:pt>
                <c:pt idx="38">
                  <c:v>3100.6595240911438</c:v>
                </c:pt>
                <c:pt idx="39">
                  <c:v>3100.6595240911438</c:v>
                </c:pt>
                <c:pt idx="40">
                  <c:v>3127.9085412309782</c:v>
                </c:pt>
                <c:pt idx="41">
                  <c:v>3127.9085412309778</c:v>
                </c:pt>
                <c:pt idx="42">
                  <c:v>3127.9085412309782</c:v>
                </c:pt>
                <c:pt idx="43">
                  <c:v>3127.9085412309778</c:v>
                </c:pt>
                <c:pt idx="44">
                  <c:v>3127.9085412309782</c:v>
                </c:pt>
                <c:pt idx="45">
                  <c:v>3580.5743240399102</c:v>
                </c:pt>
                <c:pt idx="46">
                  <c:v>3580.5743240399111</c:v>
                </c:pt>
                <c:pt idx="47">
                  <c:v>3580.5743240399106</c:v>
                </c:pt>
                <c:pt idx="48">
                  <c:v>3580.5743240399106</c:v>
                </c:pt>
                <c:pt idx="49">
                  <c:v>3580.5743240399106</c:v>
                </c:pt>
                <c:pt idx="50">
                  <c:v>4797.2497263270698</c:v>
                </c:pt>
                <c:pt idx="51">
                  <c:v>4797.2497263270689</c:v>
                </c:pt>
                <c:pt idx="52">
                  <c:v>4797.2497263270707</c:v>
                </c:pt>
                <c:pt idx="53">
                  <c:v>4797.2497263270689</c:v>
                </c:pt>
                <c:pt idx="54">
                  <c:v>4797.2497263270698</c:v>
                </c:pt>
                <c:pt idx="55">
                  <c:v>5186.0282507312859</c:v>
                </c:pt>
                <c:pt idx="56">
                  <c:v>5186.0282507312859</c:v>
                </c:pt>
                <c:pt idx="57">
                  <c:v>5186.0282507312868</c:v>
                </c:pt>
                <c:pt idx="58">
                  <c:v>5186.0282507312859</c:v>
                </c:pt>
                <c:pt idx="59">
                  <c:v>5186.0282507312859</c:v>
                </c:pt>
                <c:pt idx="60">
                  <c:v>8983.6136219971395</c:v>
                </c:pt>
                <c:pt idx="61">
                  <c:v>8983.6136219971413</c:v>
                </c:pt>
                <c:pt idx="62">
                  <c:v>8983.6136219971413</c:v>
                </c:pt>
                <c:pt idx="63">
                  <c:v>8983.6136219971377</c:v>
                </c:pt>
                <c:pt idx="64">
                  <c:v>8983.6136219971395</c:v>
                </c:pt>
                <c:pt idx="65">
                  <c:v>18156.018196715835</c:v>
                </c:pt>
                <c:pt idx="66">
                  <c:v>18156.018196715835</c:v>
                </c:pt>
                <c:pt idx="67">
                  <c:v>18156.018196715835</c:v>
                </c:pt>
                <c:pt idx="68">
                  <c:v>18156.018196715835</c:v>
                </c:pt>
                <c:pt idx="69">
                  <c:v>18156.018196715835</c:v>
                </c:pt>
                <c:pt idx="70">
                  <c:v>21060.890261376815</c:v>
                </c:pt>
                <c:pt idx="71">
                  <c:v>21060.890261376815</c:v>
                </c:pt>
                <c:pt idx="72">
                  <c:v>21060.890261376815</c:v>
                </c:pt>
                <c:pt idx="73">
                  <c:v>21060.890261376815</c:v>
                </c:pt>
                <c:pt idx="74">
                  <c:v>21060.890261376815</c:v>
                </c:pt>
                <c:pt idx="75">
                  <c:v>21579.495653521331</c:v>
                </c:pt>
                <c:pt idx="76">
                  <c:v>21579.495653521331</c:v>
                </c:pt>
                <c:pt idx="77">
                  <c:v>21579.495653521331</c:v>
                </c:pt>
                <c:pt idx="78">
                  <c:v>21579.495653521328</c:v>
                </c:pt>
                <c:pt idx="79">
                  <c:v>21579.495653521335</c:v>
                </c:pt>
                <c:pt idx="80">
                  <c:v>21540.731025284978</c:v>
                </c:pt>
                <c:pt idx="81">
                  <c:v>21540.731025284978</c:v>
                </c:pt>
                <c:pt idx="82">
                  <c:v>21540.731025284986</c:v>
                </c:pt>
                <c:pt idx="83">
                  <c:v>21540.731025284978</c:v>
                </c:pt>
                <c:pt idx="84">
                  <c:v>21540.731025284978</c:v>
                </c:pt>
                <c:pt idx="85">
                  <c:v>22789.993481432721</c:v>
                </c:pt>
                <c:pt idx="86">
                  <c:v>22789.993481432728</c:v>
                </c:pt>
                <c:pt idx="87">
                  <c:v>22789.993481432724</c:v>
                </c:pt>
                <c:pt idx="88">
                  <c:v>22789.993481432728</c:v>
                </c:pt>
                <c:pt idx="89">
                  <c:v>22789.993481432724</c:v>
                </c:pt>
                <c:pt idx="90">
                  <c:v>22084.895658577763</c:v>
                </c:pt>
              </c:numCache>
            </c:numRef>
          </c:val>
          <c:extLst>
            <c:ext xmlns:c16="http://schemas.microsoft.com/office/drawing/2014/chart" uri="{C3380CC4-5D6E-409C-BE32-E72D297353CC}">
              <c16:uniqueId val="{00000001-E0AA-480D-9132-5C971B683974}"/>
            </c:ext>
          </c:extLst>
        </c:ser>
        <c:ser>
          <c:idx val="2"/>
          <c:order val="2"/>
          <c:tx>
            <c:strRef>
              <c:f>'5.1'!$A$11</c:f>
              <c:strCache>
                <c:ptCount val="1"/>
                <c:pt idx="0">
                  <c:v>Public consumption, other</c:v>
                </c:pt>
              </c:strCache>
            </c:strRef>
          </c:tx>
          <c:spPr>
            <a:solidFill>
              <a:schemeClr val="accent2">
                <a:lumMod val="60000"/>
                <a:lumOff val="40000"/>
              </a:schemeClr>
            </a:solidFill>
            <a:ln w="25400">
              <a:noFill/>
            </a:ln>
            <a:effectLst/>
          </c:spPr>
          <c:val>
            <c:numRef>
              <c:f>'5.1'!$C$11:$CO$11</c:f>
              <c:numCache>
                <c:formatCode>_-* #,##0_-;\-* #,##0_-;_-* "-"??_-;_-@_-</c:formatCode>
                <c:ptCount val="91"/>
                <c:pt idx="0">
                  <c:v>17108.991522317261</c:v>
                </c:pt>
                <c:pt idx="1">
                  <c:v>17108.991522317261</c:v>
                </c:pt>
                <c:pt idx="2">
                  <c:v>17108.991522317261</c:v>
                </c:pt>
                <c:pt idx="3">
                  <c:v>17108.991522317261</c:v>
                </c:pt>
                <c:pt idx="4">
                  <c:v>17108.991522317261</c:v>
                </c:pt>
                <c:pt idx="5">
                  <c:v>17108.991522317261</c:v>
                </c:pt>
                <c:pt idx="6">
                  <c:v>17108.991522317261</c:v>
                </c:pt>
                <c:pt idx="7">
                  <c:v>17108.991522317261</c:v>
                </c:pt>
                <c:pt idx="8">
                  <c:v>17108.991522317261</c:v>
                </c:pt>
                <c:pt idx="9">
                  <c:v>17108.991522317261</c:v>
                </c:pt>
                <c:pt idx="10">
                  <c:v>17108.991522317261</c:v>
                </c:pt>
                <c:pt idx="11">
                  <c:v>17108.991522317261</c:v>
                </c:pt>
                <c:pt idx="12">
                  <c:v>17108.991522317261</c:v>
                </c:pt>
                <c:pt idx="13">
                  <c:v>17108.991522317261</c:v>
                </c:pt>
                <c:pt idx="14">
                  <c:v>17108.991522317261</c:v>
                </c:pt>
                <c:pt idx="15">
                  <c:v>17108.991522317261</c:v>
                </c:pt>
                <c:pt idx="16">
                  <c:v>17108.991522317261</c:v>
                </c:pt>
                <c:pt idx="17">
                  <c:v>17108.991522317261</c:v>
                </c:pt>
                <c:pt idx="18">
                  <c:v>17108.991522317261</c:v>
                </c:pt>
                <c:pt idx="19">
                  <c:v>17108.991522317261</c:v>
                </c:pt>
                <c:pt idx="20">
                  <c:v>17108.991522317261</c:v>
                </c:pt>
                <c:pt idx="21">
                  <c:v>17108.991522317261</c:v>
                </c:pt>
                <c:pt idx="22">
                  <c:v>17108.991522317261</c:v>
                </c:pt>
                <c:pt idx="23">
                  <c:v>17108.991522317261</c:v>
                </c:pt>
                <c:pt idx="24">
                  <c:v>17108.991522317261</c:v>
                </c:pt>
                <c:pt idx="25">
                  <c:v>17108.991522317261</c:v>
                </c:pt>
                <c:pt idx="26">
                  <c:v>17108.991522317261</c:v>
                </c:pt>
                <c:pt idx="27">
                  <c:v>17108.991522317261</c:v>
                </c:pt>
                <c:pt idx="28">
                  <c:v>17108.991522317261</c:v>
                </c:pt>
                <c:pt idx="29">
                  <c:v>17108.991522317261</c:v>
                </c:pt>
                <c:pt idx="30">
                  <c:v>17108.991522317261</c:v>
                </c:pt>
                <c:pt idx="31">
                  <c:v>17108.991522317261</c:v>
                </c:pt>
                <c:pt idx="32">
                  <c:v>17108.991522317261</c:v>
                </c:pt>
                <c:pt idx="33">
                  <c:v>17108.991522317261</c:v>
                </c:pt>
                <c:pt idx="34">
                  <c:v>17108.991522317261</c:v>
                </c:pt>
                <c:pt idx="35">
                  <c:v>17108.991522317261</c:v>
                </c:pt>
                <c:pt idx="36">
                  <c:v>17108.991522317261</c:v>
                </c:pt>
                <c:pt idx="37">
                  <c:v>17108.991522317261</c:v>
                </c:pt>
                <c:pt idx="38">
                  <c:v>17108.991522317261</c:v>
                </c:pt>
                <c:pt idx="39">
                  <c:v>17108.991522317261</c:v>
                </c:pt>
                <c:pt idx="40">
                  <c:v>17108.991522317261</c:v>
                </c:pt>
                <c:pt idx="41">
                  <c:v>17108.991522317261</c:v>
                </c:pt>
                <c:pt idx="42">
                  <c:v>17108.991522317261</c:v>
                </c:pt>
                <c:pt idx="43">
                  <c:v>17108.991522317261</c:v>
                </c:pt>
                <c:pt idx="44">
                  <c:v>17108.991522317261</c:v>
                </c:pt>
                <c:pt idx="45">
                  <c:v>17108.991522317261</c:v>
                </c:pt>
                <c:pt idx="46">
                  <c:v>17108.991522317261</c:v>
                </c:pt>
                <c:pt idx="47">
                  <c:v>17108.991522317261</c:v>
                </c:pt>
                <c:pt idx="48">
                  <c:v>17108.991522317261</c:v>
                </c:pt>
                <c:pt idx="49">
                  <c:v>17108.991522317261</c:v>
                </c:pt>
                <c:pt idx="50">
                  <c:v>17108.991522317261</c:v>
                </c:pt>
                <c:pt idx="51">
                  <c:v>17108.991522317261</c:v>
                </c:pt>
                <c:pt idx="52">
                  <c:v>17108.991522317261</c:v>
                </c:pt>
                <c:pt idx="53">
                  <c:v>17108.991522317261</c:v>
                </c:pt>
                <c:pt idx="54">
                  <c:v>17108.991522317261</c:v>
                </c:pt>
                <c:pt idx="55">
                  <c:v>17108.991522317261</c:v>
                </c:pt>
                <c:pt idx="56">
                  <c:v>17108.991522317261</c:v>
                </c:pt>
                <c:pt idx="57">
                  <c:v>17108.991522317261</c:v>
                </c:pt>
                <c:pt idx="58">
                  <c:v>17108.991522317261</c:v>
                </c:pt>
                <c:pt idx="59">
                  <c:v>17108.991522317261</c:v>
                </c:pt>
                <c:pt idx="60">
                  <c:v>17108.991522317261</c:v>
                </c:pt>
                <c:pt idx="61">
                  <c:v>17108.991522317261</c:v>
                </c:pt>
                <c:pt idx="62">
                  <c:v>17108.991522317261</c:v>
                </c:pt>
                <c:pt idx="63">
                  <c:v>17108.991522317261</c:v>
                </c:pt>
                <c:pt idx="64">
                  <c:v>17108.991522317261</c:v>
                </c:pt>
                <c:pt idx="65">
                  <c:v>17108.991522317261</c:v>
                </c:pt>
                <c:pt idx="66">
                  <c:v>17108.991522317261</c:v>
                </c:pt>
                <c:pt idx="67">
                  <c:v>17108.991522317261</c:v>
                </c:pt>
                <c:pt idx="68">
                  <c:v>17108.991522317261</c:v>
                </c:pt>
                <c:pt idx="69">
                  <c:v>17108.991522317261</c:v>
                </c:pt>
                <c:pt idx="70">
                  <c:v>17108.991522317261</c:v>
                </c:pt>
                <c:pt idx="71">
                  <c:v>17108.991522317261</c:v>
                </c:pt>
                <c:pt idx="72">
                  <c:v>17108.991522317261</c:v>
                </c:pt>
                <c:pt idx="73">
                  <c:v>17108.991522317261</c:v>
                </c:pt>
                <c:pt idx="74">
                  <c:v>17108.991522317261</c:v>
                </c:pt>
                <c:pt idx="75">
                  <c:v>17108.991522317261</c:v>
                </c:pt>
                <c:pt idx="76">
                  <c:v>17108.991522317261</c:v>
                </c:pt>
                <c:pt idx="77">
                  <c:v>17108.991522317261</c:v>
                </c:pt>
                <c:pt idx="78">
                  <c:v>17108.991522317261</c:v>
                </c:pt>
                <c:pt idx="79">
                  <c:v>17108.991522317261</c:v>
                </c:pt>
                <c:pt idx="80">
                  <c:v>17108.991522317261</c:v>
                </c:pt>
                <c:pt idx="81">
                  <c:v>17108.991522317261</c:v>
                </c:pt>
                <c:pt idx="82">
                  <c:v>17108.991522317261</c:v>
                </c:pt>
                <c:pt idx="83">
                  <c:v>17108.991522317261</c:v>
                </c:pt>
                <c:pt idx="84">
                  <c:v>17108.991522317261</c:v>
                </c:pt>
                <c:pt idx="85">
                  <c:v>17108.991522317261</c:v>
                </c:pt>
                <c:pt idx="86">
                  <c:v>17108.991522317261</c:v>
                </c:pt>
                <c:pt idx="87">
                  <c:v>17108.991522317261</c:v>
                </c:pt>
                <c:pt idx="88">
                  <c:v>17108.991522317265</c:v>
                </c:pt>
                <c:pt idx="89">
                  <c:v>17108.991522317261</c:v>
                </c:pt>
                <c:pt idx="90">
                  <c:v>17108.991522317261</c:v>
                </c:pt>
              </c:numCache>
            </c:numRef>
          </c:val>
          <c:extLst>
            <c:ext xmlns:c16="http://schemas.microsoft.com/office/drawing/2014/chart" uri="{C3380CC4-5D6E-409C-BE32-E72D297353CC}">
              <c16:uniqueId val="{00000002-E0AA-480D-9132-5C971B683974}"/>
            </c:ext>
          </c:extLst>
        </c:ser>
        <c:ser>
          <c:idx val="3"/>
          <c:order val="3"/>
          <c:tx>
            <c:strRef>
              <c:f>'5.1'!$A$13</c:f>
              <c:strCache>
                <c:ptCount val="1"/>
                <c:pt idx="0">
                  <c:v>Private consumption, education</c:v>
                </c:pt>
              </c:strCache>
            </c:strRef>
          </c:tx>
          <c:spPr>
            <a:solidFill>
              <a:schemeClr val="accent1">
                <a:lumMod val="50000"/>
              </a:schemeClr>
            </a:solidFill>
            <a:ln w="25400">
              <a:noFill/>
            </a:ln>
            <a:effectLst/>
          </c:spPr>
          <c:val>
            <c:numRef>
              <c:f>'5.1'!$C$13:$CO$13</c:f>
              <c:numCache>
                <c:formatCode>_-* #,##0_-;\-* #,##0_-;_-* "-"??_-;_-@_-</c:formatCode>
                <c:ptCount val="91"/>
                <c:pt idx="0">
                  <c:v>0</c:v>
                </c:pt>
                <c:pt idx="1">
                  <c:v>0</c:v>
                </c:pt>
                <c:pt idx="2">
                  <c:v>4738.5686654087067</c:v>
                </c:pt>
                <c:pt idx="3">
                  <c:v>7262.6442983668194</c:v>
                </c:pt>
                <c:pt idx="4">
                  <c:v>9349.5979436113539</c:v>
                </c:pt>
                <c:pt idx="5">
                  <c:v>11296.445460914256</c:v>
                </c:pt>
                <c:pt idx="6">
                  <c:v>12192.269904127381</c:v>
                </c:pt>
                <c:pt idx="7">
                  <c:v>12449.017307014796</c:v>
                </c:pt>
                <c:pt idx="8">
                  <c:v>12199.178045660892</c:v>
                </c:pt>
                <c:pt idx="9">
                  <c:v>12011.417835699256</c:v>
                </c:pt>
                <c:pt idx="10">
                  <c:v>11537.768688234379</c:v>
                </c:pt>
                <c:pt idx="11">
                  <c:v>11294.833584791797</c:v>
                </c:pt>
                <c:pt idx="12">
                  <c:v>11166.572950185679</c:v>
                </c:pt>
                <c:pt idx="13">
                  <c:v>10924.893165805228</c:v>
                </c:pt>
                <c:pt idx="14">
                  <c:v>10605.856740585295</c:v>
                </c:pt>
                <c:pt idx="15">
                  <c:v>10180.381662798954</c:v>
                </c:pt>
                <c:pt idx="16">
                  <c:v>9771.4046880454334</c:v>
                </c:pt>
                <c:pt idx="17">
                  <c:v>9220.5128479925661</c:v>
                </c:pt>
                <c:pt idx="18">
                  <c:v>8737.1423753974159</c:v>
                </c:pt>
                <c:pt idx="19">
                  <c:v>8228.4374151911834</c:v>
                </c:pt>
                <c:pt idx="20">
                  <c:v>7676.9504937782904</c:v>
                </c:pt>
                <c:pt idx="21">
                  <c:v>7086.6771515018954</c:v>
                </c:pt>
                <c:pt idx="22">
                  <c:v>6500.8019676132963</c:v>
                </c:pt>
                <c:pt idx="23">
                  <c:v>5928.6252660703976</c:v>
                </c:pt>
                <c:pt idx="24">
                  <c:v>5340.8953842790379</c:v>
                </c:pt>
                <c:pt idx="25">
                  <c:v>4880.2418068133347</c:v>
                </c:pt>
                <c:pt idx="26">
                  <c:v>4460.6456664331563</c:v>
                </c:pt>
                <c:pt idx="27">
                  <c:v>4033.9184730147945</c:v>
                </c:pt>
                <c:pt idx="28">
                  <c:v>3477.3864935980951</c:v>
                </c:pt>
                <c:pt idx="29">
                  <c:v>2899.4839118297</c:v>
                </c:pt>
                <c:pt idx="30">
                  <c:v>2125.9309885137886</c:v>
                </c:pt>
                <c:pt idx="31">
                  <c:v>1362.4759646117764</c:v>
                </c:pt>
                <c:pt idx="32">
                  <c:v>752.19847170421997</c:v>
                </c:pt>
                <c:pt idx="33">
                  <c:v>303.82055669990899</c:v>
                </c:pt>
                <c:pt idx="34">
                  <c:v>48.458529724389379</c:v>
                </c:pt>
                <c:pt idx="35">
                  <c:v>-2.8443331159999179E-12</c:v>
                </c:pt>
                <c:pt idx="36">
                  <c:v>-2.8627748837390573E-12</c:v>
                </c:pt>
                <c:pt idx="37">
                  <c:v>-2.7089686752740783E-12</c:v>
                </c:pt>
                <c:pt idx="38">
                  <c:v>-2.9953719425150174E-12</c:v>
                </c:pt>
                <c:pt idx="39">
                  <c:v>-2.8994095684199251E-12</c:v>
                </c:pt>
                <c:pt idx="40">
                  <c:v>-2.7016207605667484E-12</c:v>
                </c:pt>
                <c:pt idx="41">
                  <c:v>-2.3648580194161635E-12</c:v>
                </c:pt>
                <c:pt idx="42">
                  <c:v>-1.5056170121970315E-12</c:v>
                </c:pt>
                <c:pt idx="43">
                  <c:v>-2.2506549111437686E-12</c:v>
                </c:pt>
                <c:pt idx="44">
                  <c:v>-2.2186733446652143E-12</c:v>
                </c:pt>
                <c:pt idx="45">
                  <c:v>-4.1034791974825697E-12</c:v>
                </c:pt>
                <c:pt idx="46">
                  <c:v>-4.9587481549332811E-12</c:v>
                </c:pt>
                <c:pt idx="47">
                  <c:v>-4.1123033238089763E-12</c:v>
                </c:pt>
                <c:pt idx="48">
                  <c:v>-5.4345400705241294E-12</c:v>
                </c:pt>
                <c:pt idx="49">
                  <c:v>-3.7732179842661927E-12</c:v>
                </c:pt>
                <c:pt idx="50">
                  <c:v>-5.2051154664731316E-12</c:v>
                </c:pt>
                <c:pt idx="51">
                  <c:v>-4.1449137016743986E-12</c:v>
                </c:pt>
                <c:pt idx="52">
                  <c:v>-1.8786143788570227E-12</c:v>
                </c:pt>
                <c:pt idx="53">
                  <c:v>-1.4244684057854508E-12</c:v>
                </c:pt>
                <c:pt idx="54">
                  <c:v>-1.6721959797206494E-13</c:v>
                </c:pt>
                <c:pt idx="55">
                  <c:v>-2.1530279339172608E-12</c:v>
                </c:pt>
                <c:pt idx="56">
                  <c:v>-2.9131572225187458E-12</c:v>
                </c:pt>
                <c:pt idx="57">
                  <c:v>-4.3076234974424349E-13</c:v>
                </c:pt>
                <c:pt idx="58">
                  <c:v>3.7524307302574941E-14</c:v>
                </c:pt>
                <c:pt idx="59">
                  <c:v>3.0132257228269134E-12</c:v>
                </c:pt>
                <c:pt idx="60">
                  <c:v>2.5494645643038024E-12</c:v>
                </c:pt>
                <c:pt idx="61">
                  <c:v>1.7883087459125215E-12</c:v>
                </c:pt>
                <c:pt idx="62">
                  <c:v>6.3253891991555269E-12</c:v>
                </c:pt>
                <c:pt idx="63">
                  <c:v>2.7565895534101912E-12</c:v>
                </c:pt>
                <c:pt idx="64">
                  <c:v>1.0489415322672976E-11</c:v>
                </c:pt>
                <c:pt idx="65">
                  <c:v>1.100067034493544E-11</c:v>
                </c:pt>
                <c:pt idx="66">
                  <c:v>1.0389386996356632E-11</c:v>
                </c:pt>
                <c:pt idx="67">
                  <c:v>1.6383570440200023E-11</c:v>
                </c:pt>
                <c:pt idx="68">
                  <c:v>8.6019545079032296E-12</c:v>
                </c:pt>
                <c:pt idx="69">
                  <c:v>2.1000635895750929E-11</c:v>
                </c:pt>
                <c:pt idx="70">
                  <c:v>1.8526020090261689E-11</c:v>
                </c:pt>
                <c:pt idx="71">
                  <c:v>2.3426336635533955E-11</c:v>
                </c:pt>
                <c:pt idx="72">
                  <c:v>3.6915548780105424E-11</c:v>
                </c:pt>
                <c:pt idx="73">
                  <c:v>2.9900740660950883E-11</c:v>
                </c:pt>
                <c:pt idx="74">
                  <c:v>4.6510429610848569E-11</c:v>
                </c:pt>
                <c:pt idx="75">
                  <c:v>5.535939709643809E-11</c:v>
                </c:pt>
                <c:pt idx="76">
                  <c:v>5.2358367787423367E-11</c:v>
                </c:pt>
                <c:pt idx="77">
                  <c:v>7.5682920868901415E-11</c:v>
                </c:pt>
                <c:pt idx="78">
                  <c:v>7.1743641206110394E-11</c:v>
                </c:pt>
                <c:pt idx="79">
                  <c:v>9.7599601733371197E-11</c:v>
                </c:pt>
                <c:pt idx="80">
                  <c:v>1.0559958930016734E-10</c:v>
                </c:pt>
                <c:pt idx="81">
                  <c:v>9.7521959834563086E-11</c:v>
                </c:pt>
                <c:pt idx="82">
                  <c:v>1.3020108487287307E-10</c:v>
                </c:pt>
                <c:pt idx="83">
                  <c:v>1.3407617158835926E-10</c:v>
                </c:pt>
                <c:pt idx="84">
                  <c:v>1.7245674524229673E-10</c:v>
                </c:pt>
                <c:pt idx="85">
                  <c:v>2.0496866880205983E-10</c:v>
                </c:pt>
                <c:pt idx="86">
                  <c:v>3.0951301429180088E-10</c:v>
                </c:pt>
                <c:pt idx="87">
                  <c:v>3.5075574217450587E-10</c:v>
                </c:pt>
                <c:pt idx="88">
                  <c:v>-1.4064503208776586E-11</c:v>
                </c:pt>
                <c:pt idx="89">
                  <c:v>3.9655460491465438E-10</c:v>
                </c:pt>
                <c:pt idx="90">
                  <c:v>8.0717371303808446E-10</c:v>
                </c:pt>
              </c:numCache>
            </c:numRef>
          </c:val>
          <c:extLst>
            <c:ext xmlns:c16="http://schemas.microsoft.com/office/drawing/2014/chart" uri="{C3380CC4-5D6E-409C-BE32-E72D297353CC}">
              <c16:uniqueId val="{00000003-E0AA-480D-9132-5C971B683974}"/>
            </c:ext>
          </c:extLst>
        </c:ser>
        <c:ser>
          <c:idx val="4"/>
          <c:order val="4"/>
          <c:tx>
            <c:strRef>
              <c:f>'5.1'!$A$14</c:f>
              <c:strCache>
                <c:ptCount val="1"/>
                <c:pt idx="0">
                  <c:v>Private consumption, health</c:v>
                </c:pt>
              </c:strCache>
            </c:strRef>
          </c:tx>
          <c:spPr>
            <a:solidFill>
              <a:schemeClr val="accent1">
                <a:lumMod val="75000"/>
              </a:schemeClr>
            </a:solidFill>
            <a:ln w="25400">
              <a:noFill/>
            </a:ln>
            <a:effectLst/>
          </c:spPr>
          <c:val>
            <c:numRef>
              <c:f>'5.1'!$C$14:$CO$14</c:f>
              <c:numCache>
                <c:formatCode>_-* #,##0_-;\-* #,##0_-;_-* "-"??_-;_-@_-</c:formatCode>
                <c:ptCount val="91"/>
                <c:pt idx="0">
                  <c:v>3362.5490097651718</c:v>
                </c:pt>
                <c:pt idx="1">
                  <c:v>994.39617787259635</c:v>
                </c:pt>
                <c:pt idx="2">
                  <c:v>824.89714046534971</c:v>
                </c:pt>
                <c:pt idx="3">
                  <c:v>668.32707130954452</c:v>
                </c:pt>
                <c:pt idx="4">
                  <c:v>528.80343930073013</c:v>
                </c:pt>
                <c:pt idx="5">
                  <c:v>421.60831733587219</c:v>
                </c:pt>
                <c:pt idx="6">
                  <c:v>339.0629967804183</c:v>
                </c:pt>
                <c:pt idx="7">
                  <c:v>259.08041764015223</c:v>
                </c:pt>
                <c:pt idx="8">
                  <c:v>273.54348013547428</c:v>
                </c:pt>
                <c:pt idx="9">
                  <c:v>302.69810637330858</c:v>
                </c:pt>
                <c:pt idx="10">
                  <c:v>363.58749891482512</c:v>
                </c:pt>
                <c:pt idx="11">
                  <c:v>452.88296930663705</c:v>
                </c:pt>
                <c:pt idx="12">
                  <c:v>553.34656527772381</c:v>
                </c:pt>
                <c:pt idx="13">
                  <c:v>512.94835145861612</c:v>
                </c:pt>
                <c:pt idx="14">
                  <c:v>490.55794592573278</c:v>
                </c:pt>
                <c:pt idx="15">
                  <c:v>467.77916752427944</c:v>
                </c:pt>
                <c:pt idx="16">
                  <c:v>557.48123820506908</c:v>
                </c:pt>
                <c:pt idx="17">
                  <c:v>735.54190718207508</c:v>
                </c:pt>
                <c:pt idx="18">
                  <c:v>1175.1442211367282</c:v>
                </c:pt>
                <c:pt idx="19">
                  <c:v>1840.4865048502784</c:v>
                </c:pt>
                <c:pt idx="20">
                  <c:v>2631.10977321464</c:v>
                </c:pt>
                <c:pt idx="21">
                  <c:v>3475.2489138853407</c:v>
                </c:pt>
                <c:pt idx="22">
                  <c:v>4472.9898047275528</c:v>
                </c:pt>
                <c:pt idx="23">
                  <c:v>5496.0761874490781</c:v>
                </c:pt>
                <c:pt idx="24">
                  <c:v>6370.0466105689729</c:v>
                </c:pt>
                <c:pt idx="25">
                  <c:v>7246.9003325435515</c:v>
                </c:pt>
                <c:pt idx="26">
                  <c:v>8177.6997446297446</c:v>
                </c:pt>
                <c:pt idx="27">
                  <c:v>9016.8488989800553</c:v>
                </c:pt>
                <c:pt idx="28">
                  <c:v>9843.4098197182593</c:v>
                </c:pt>
                <c:pt idx="29">
                  <c:v>10651.01449160423</c:v>
                </c:pt>
                <c:pt idx="30">
                  <c:v>11356.978697794573</c:v>
                </c:pt>
                <c:pt idx="31">
                  <c:v>11862.114379185094</c:v>
                </c:pt>
                <c:pt idx="32">
                  <c:v>12305.277469106497</c:v>
                </c:pt>
                <c:pt idx="33">
                  <c:v>12799.432244983627</c:v>
                </c:pt>
                <c:pt idx="34">
                  <c:v>13364.804625737626</c:v>
                </c:pt>
                <c:pt idx="35">
                  <c:v>13948.028508801679</c:v>
                </c:pt>
                <c:pt idx="36">
                  <c:v>14579.408050136763</c:v>
                </c:pt>
                <c:pt idx="37">
                  <c:v>15113.436267950425</c:v>
                </c:pt>
                <c:pt idx="38">
                  <c:v>15427.240654500178</c:v>
                </c:pt>
                <c:pt idx="39">
                  <c:v>15568.802488131576</c:v>
                </c:pt>
                <c:pt idx="40">
                  <c:v>15669.286839735949</c:v>
                </c:pt>
                <c:pt idx="41">
                  <c:v>15873.031923032626</c:v>
                </c:pt>
                <c:pt idx="42">
                  <c:v>16238.636139195532</c:v>
                </c:pt>
                <c:pt idx="43">
                  <c:v>16779.07821433201</c:v>
                </c:pt>
                <c:pt idx="44">
                  <c:v>17517.504223638207</c:v>
                </c:pt>
                <c:pt idx="45">
                  <c:v>18271.746319686194</c:v>
                </c:pt>
                <c:pt idx="46">
                  <c:v>18659.077195299182</c:v>
                </c:pt>
                <c:pt idx="47">
                  <c:v>18876.672873392319</c:v>
                </c:pt>
                <c:pt idx="48">
                  <c:v>19196.093171583918</c:v>
                </c:pt>
                <c:pt idx="49">
                  <c:v>19515.513469775517</c:v>
                </c:pt>
                <c:pt idx="50">
                  <c:v>19834.933767967112</c:v>
                </c:pt>
                <c:pt idx="51">
                  <c:v>20154.354066158707</c:v>
                </c:pt>
                <c:pt idx="52">
                  <c:v>20473.774364350298</c:v>
                </c:pt>
                <c:pt idx="53">
                  <c:v>20793.194662541897</c:v>
                </c:pt>
                <c:pt idx="54">
                  <c:v>21112.614960733492</c:v>
                </c:pt>
                <c:pt idx="55">
                  <c:v>21432.035258925091</c:v>
                </c:pt>
                <c:pt idx="56">
                  <c:v>21751.455557116686</c:v>
                </c:pt>
                <c:pt idx="57">
                  <c:v>22070.875855308277</c:v>
                </c:pt>
                <c:pt idx="58">
                  <c:v>22390.296153499876</c:v>
                </c:pt>
                <c:pt idx="59">
                  <c:v>22709.716451691475</c:v>
                </c:pt>
                <c:pt idx="60">
                  <c:v>23029.136749883066</c:v>
                </c:pt>
                <c:pt idx="61">
                  <c:v>23348.557048074665</c:v>
                </c:pt>
                <c:pt idx="62">
                  <c:v>23667.977346266263</c:v>
                </c:pt>
                <c:pt idx="63">
                  <c:v>23987.397644457858</c:v>
                </c:pt>
                <c:pt idx="64">
                  <c:v>24306.817942649453</c:v>
                </c:pt>
                <c:pt idx="65">
                  <c:v>24626.238240841052</c:v>
                </c:pt>
                <c:pt idx="66">
                  <c:v>24945.658539032651</c:v>
                </c:pt>
                <c:pt idx="67">
                  <c:v>25265.078837224246</c:v>
                </c:pt>
                <c:pt idx="68">
                  <c:v>25584.499135415837</c:v>
                </c:pt>
                <c:pt idx="69">
                  <c:v>25903.919433607436</c:v>
                </c:pt>
                <c:pt idx="70">
                  <c:v>26223.33973179906</c:v>
                </c:pt>
                <c:pt idx="71">
                  <c:v>26305.645440527845</c:v>
                </c:pt>
                <c:pt idx="72">
                  <c:v>26497.481079791462</c:v>
                </c:pt>
                <c:pt idx="73">
                  <c:v>26752.790421586596</c:v>
                </c:pt>
                <c:pt idx="74">
                  <c:v>27032.523444242721</c:v>
                </c:pt>
                <c:pt idx="75">
                  <c:v>27277.723679966708</c:v>
                </c:pt>
                <c:pt idx="76">
                  <c:v>27531.253721361969</c:v>
                </c:pt>
                <c:pt idx="77">
                  <c:v>27776.813657146078</c:v>
                </c:pt>
                <c:pt idx="78">
                  <c:v>28022.373592930184</c:v>
                </c:pt>
                <c:pt idx="79">
                  <c:v>28267.9335287143</c:v>
                </c:pt>
                <c:pt idx="80">
                  <c:v>28513.493464498406</c:v>
                </c:pt>
                <c:pt idx="81">
                  <c:v>28759.053400282632</c:v>
                </c:pt>
                <c:pt idx="82">
                  <c:v>29004.613336066745</c:v>
                </c:pt>
                <c:pt idx="83">
                  <c:v>29250.17327185085</c:v>
                </c:pt>
                <c:pt idx="84">
                  <c:v>29495.733207634963</c:v>
                </c:pt>
                <c:pt idx="85">
                  <c:v>29741.293143419072</c:v>
                </c:pt>
                <c:pt idx="86">
                  <c:v>29986.853079203182</c:v>
                </c:pt>
                <c:pt idx="87">
                  <c:v>30232.413014987287</c:v>
                </c:pt>
                <c:pt idx="88">
                  <c:v>30477.972950771516</c:v>
                </c:pt>
                <c:pt idx="89">
                  <c:v>30723.532886555509</c:v>
                </c:pt>
                <c:pt idx="90">
                  <c:v>30969.092822339502</c:v>
                </c:pt>
              </c:numCache>
            </c:numRef>
          </c:val>
          <c:extLst>
            <c:ext xmlns:c16="http://schemas.microsoft.com/office/drawing/2014/chart" uri="{C3380CC4-5D6E-409C-BE32-E72D297353CC}">
              <c16:uniqueId val="{00000004-E0AA-480D-9132-5C971B683974}"/>
            </c:ext>
          </c:extLst>
        </c:ser>
        <c:ser>
          <c:idx val="5"/>
          <c:order val="5"/>
          <c:tx>
            <c:strRef>
              <c:f>'5.1'!$A$15</c:f>
              <c:strCache>
                <c:ptCount val="1"/>
                <c:pt idx="0">
                  <c:v>Private consumption, other</c:v>
                </c:pt>
              </c:strCache>
            </c:strRef>
          </c:tx>
          <c:spPr>
            <a:solidFill>
              <a:schemeClr val="accent1">
                <a:lumMod val="60000"/>
                <a:lumOff val="40000"/>
              </a:schemeClr>
            </a:solidFill>
            <a:ln w="25400">
              <a:noFill/>
            </a:ln>
            <a:effectLst/>
          </c:spPr>
          <c:val>
            <c:numRef>
              <c:f>'5.1'!$C$15:$CO$15</c:f>
              <c:numCache>
                <c:formatCode>_-* #,##0_-;\-* #,##0_-;_-* "-"??_-;_-@_-</c:formatCode>
                <c:ptCount val="91"/>
                <c:pt idx="0">
                  <c:v>30346.920324218452</c:v>
                </c:pt>
                <c:pt idx="1">
                  <c:v>31274.162446245224</c:v>
                </c:pt>
                <c:pt idx="2">
                  <c:v>32201.404568272032</c:v>
                </c:pt>
                <c:pt idx="3">
                  <c:v>33274.414223603089</c:v>
                </c:pt>
                <c:pt idx="4">
                  <c:v>34513.062785105256</c:v>
                </c:pt>
                <c:pt idx="5">
                  <c:v>36165.060093551154</c:v>
                </c:pt>
                <c:pt idx="6">
                  <c:v>37918.083092283094</c:v>
                </c:pt>
                <c:pt idx="7">
                  <c:v>39800.780967944127</c:v>
                </c:pt>
                <c:pt idx="8">
                  <c:v>41861.417918229621</c:v>
                </c:pt>
                <c:pt idx="9">
                  <c:v>44159.691228634387</c:v>
                </c:pt>
                <c:pt idx="10">
                  <c:v>46474.485391221613</c:v>
                </c:pt>
                <c:pt idx="11">
                  <c:v>48938.079561103063</c:v>
                </c:pt>
                <c:pt idx="12">
                  <c:v>51316.124953609353</c:v>
                </c:pt>
                <c:pt idx="13">
                  <c:v>53364.116097866987</c:v>
                </c:pt>
                <c:pt idx="14">
                  <c:v>55303.024188068186</c:v>
                </c:pt>
                <c:pt idx="15">
                  <c:v>57344.925950475968</c:v>
                </c:pt>
                <c:pt idx="16">
                  <c:v>59359.913285621486</c:v>
                </c:pt>
                <c:pt idx="17">
                  <c:v>61786.039882499543</c:v>
                </c:pt>
                <c:pt idx="18">
                  <c:v>65432.888824006317</c:v>
                </c:pt>
                <c:pt idx="19">
                  <c:v>69474.54462244318</c:v>
                </c:pt>
                <c:pt idx="20">
                  <c:v>73564.934443239486</c:v>
                </c:pt>
                <c:pt idx="21">
                  <c:v>78129.860188643754</c:v>
                </c:pt>
                <c:pt idx="22">
                  <c:v>83100.653356008494</c:v>
                </c:pt>
                <c:pt idx="23">
                  <c:v>86962.433888420186</c:v>
                </c:pt>
                <c:pt idx="24">
                  <c:v>90958.368594336251</c:v>
                </c:pt>
                <c:pt idx="25">
                  <c:v>94704.116532653425</c:v>
                </c:pt>
                <c:pt idx="26">
                  <c:v>97956.732620095427</c:v>
                </c:pt>
                <c:pt idx="27">
                  <c:v>100170.35677998734</c:v>
                </c:pt>
                <c:pt idx="28">
                  <c:v>102292.51422758403</c:v>
                </c:pt>
                <c:pt idx="29">
                  <c:v>103498.3438360275</c:v>
                </c:pt>
                <c:pt idx="30">
                  <c:v>104365.69329938958</c:v>
                </c:pt>
                <c:pt idx="31">
                  <c:v>104634.70126497833</c:v>
                </c:pt>
                <c:pt idx="32">
                  <c:v>105003.89888171101</c:v>
                </c:pt>
                <c:pt idx="33">
                  <c:v>105178.81186000232</c:v>
                </c:pt>
                <c:pt idx="34">
                  <c:v>105253.82767232943</c:v>
                </c:pt>
                <c:pt idx="35">
                  <c:v>105141.64324307161</c:v>
                </c:pt>
                <c:pt idx="36">
                  <c:v>104525.25588166194</c:v>
                </c:pt>
                <c:pt idx="37">
                  <c:v>102490.43962961988</c:v>
                </c:pt>
                <c:pt idx="38">
                  <c:v>100196.39508221092</c:v>
                </c:pt>
                <c:pt idx="39">
                  <c:v>97570.82355295583</c:v>
                </c:pt>
                <c:pt idx="40">
                  <c:v>94986.963190060545</c:v>
                </c:pt>
                <c:pt idx="41">
                  <c:v>93212.839291383061</c:v>
                </c:pt>
                <c:pt idx="42">
                  <c:v>93141.197034741228</c:v>
                </c:pt>
                <c:pt idx="43">
                  <c:v>93283.718186429178</c:v>
                </c:pt>
                <c:pt idx="44">
                  <c:v>94035.983503042007</c:v>
                </c:pt>
                <c:pt idx="45">
                  <c:v>95300.911152581844</c:v>
                </c:pt>
                <c:pt idx="46">
                  <c:v>96329.968115674812</c:v>
                </c:pt>
                <c:pt idx="47">
                  <c:v>97177.248334771299</c:v>
                </c:pt>
                <c:pt idx="48">
                  <c:v>98165.181605421341</c:v>
                </c:pt>
                <c:pt idx="49">
                  <c:v>99015.778156635643</c:v>
                </c:pt>
                <c:pt idx="50">
                  <c:v>99630.387475108</c:v>
                </c:pt>
                <c:pt idx="51">
                  <c:v>100247.86209851988</c:v>
                </c:pt>
                <c:pt idx="52">
                  <c:v>100484.39386711425</c:v>
                </c:pt>
                <c:pt idx="53">
                  <c:v>100696.02270881995</c:v>
                </c:pt>
                <c:pt idx="54">
                  <c:v>100815.71461730916</c:v>
                </c:pt>
                <c:pt idx="55">
                  <c:v>100917.4676948635</c:v>
                </c:pt>
                <c:pt idx="56">
                  <c:v>100897.30059577691</c:v>
                </c:pt>
                <c:pt idx="57">
                  <c:v>100750.83733959784</c:v>
                </c:pt>
                <c:pt idx="58">
                  <c:v>100439.75785115104</c:v>
                </c:pt>
                <c:pt idx="59">
                  <c:v>99963.501438348612</c:v>
                </c:pt>
                <c:pt idx="60">
                  <c:v>99495.033586449295</c:v>
                </c:pt>
                <c:pt idx="61">
                  <c:v>98924.192259357878</c:v>
                </c:pt>
                <c:pt idx="62">
                  <c:v>98328.379068893089</c:v>
                </c:pt>
                <c:pt idx="63">
                  <c:v>97510.48179056574</c:v>
                </c:pt>
                <c:pt idx="64">
                  <c:v>96642.153136556968</c:v>
                </c:pt>
                <c:pt idx="65">
                  <c:v>95412.230932211154</c:v>
                </c:pt>
                <c:pt idx="66">
                  <c:v>94018.062999447488</c:v>
                </c:pt>
                <c:pt idx="67">
                  <c:v>92763.712516265165</c:v>
                </c:pt>
                <c:pt idx="68">
                  <c:v>91478.929571326269</c:v>
                </c:pt>
                <c:pt idx="69">
                  <c:v>90258.290213603817</c:v>
                </c:pt>
                <c:pt idx="70">
                  <c:v>89015.062731913058</c:v>
                </c:pt>
                <c:pt idx="71">
                  <c:v>87745.948228321169</c:v>
                </c:pt>
                <c:pt idx="72">
                  <c:v>86248.599326636933</c:v>
                </c:pt>
                <c:pt idx="73">
                  <c:v>85005.03749747519</c:v>
                </c:pt>
                <c:pt idx="74">
                  <c:v>83826.258611853584</c:v>
                </c:pt>
                <c:pt idx="75">
                  <c:v>82738.411152112487</c:v>
                </c:pt>
                <c:pt idx="76">
                  <c:v>81814.588534910232</c:v>
                </c:pt>
                <c:pt idx="77">
                  <c:v>81257.816703926495</c:v>
                </c:pt>
                <c:pt idx="78">
                  <c:v>80628.433064337296</c:v>
                </c:pt>
                <c:pt idx="79">
                  <c:v>80527.856024325491</c:v>
                </c:pt>
                <c:pt idx="80">
                  <c:v>80937.068531495694</c:v>
                </c:pt>
                <c:pt idx="81">
                  <c:v>81499.216002797359</c:v>
                </c:pt>
                <c:pt idx="82">
                  <c:v>82176.320676615273</c:v>
                </c:pt>
                <c:pt idx="83">
                  <c:v>83073.365973133827</c:v>
                </c:pt>
                <c:pt idx="84">
                  <c:v>83580.385064396251</c:v>
                </c:pt>
                <c:pt idx="85">
                  <c:v>83991.539693546554</c:v>
                </c:pt>
                <c:pt idx="86">
                  <c:v>84363.931954164727</c:v>
                </c:pt>
                <c:pt idx="87">
                  <c:v>84680.39452932858</c:v>
                </c:pt>
                <c:pt idx="88">
                  <c:v>84939.510163120445</c:v>
                </c:pt>
                <c:pt idx="89">
                  <c:v>85187.814602318787</c:v>
                </c:pt>
                <c:pt idx="90">
                  <c:v>85436.119041516606</c:v>
                </c:pt>
              </c:numCache>
            </c:numRef>
          </c:val>
          <c:extLst>
            <c:ext xmlns:c16="http://schemas.microsoft.com/office/drawing/2014/chart" uri="{C3380CC4-5D6E-409C-BE32-E72D297353CC}">
              <c16:uniqueId val="{00000005-E0AA-480D-9132-5C971B683974}"/>
            </c:ext>
          </c:extLst>
        </c:ser>
        <c:dLbls>
          <c:showLegendKey val="0"/>
          <c:showVal val="0"/>
          <c:showCatName val="0"/>
          <c:showSerName val="0"/>
          <c:showPercent val="0"/>
          <c:showBubbleSize val="0"/>
        </c:dLbls>
        <c:axId val="721962544"/>
        <c:axId val="721978288"/>
      </c:area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US" sz="800"/>
                  <a:t>Current ARS</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'5.1'!$A$7</c:f>
              <c:strCache>
                <c:ptCount val="1"/>
                <c:pt idx="0">
                  <c:v>Consumption</c:v>
                </c:pt>
              </c:strCache>
            </c:strRef>
          </c:tx>
          <c:spPr>
            <a:ln w="57150" cap="rnd" cmpd="sng">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'5.1'!$C$7:$CO$7</c:f>
              <c:numCache>
                <c:formatCode>_-* #,##0_-;\-* #,##0_-;_-* "-"??_-;_-@_-</c:formatCode>
                <c:ptCount val="91"/>
                <c:pt idx="0">
                  <c:v>61374.398251824496</c:v>
                </c:pt>
                <c:pt idx="1">
                  <c:v>53014.188425789973</c:v>
                </c:pt>
                <c:pt idx="2">
                  <c:v>59868.232835120696</c:v>
                </c:pt>
                <c:pt idx="3">
                  <c:v>69272.084989064228</c:v>
                </c:pt>
                <c:pt idx="4">
                  <c:v>82192.277260608214</c:v>
                </c:pt>
                <c:pt idx="5">
                  <c:v>88253.602172993415</c:v>
                </c:pt>
                <c:pt idx="6">
                  <c:v>91973.972972173025</c:v>
                </c:pt>
                <c:pt idx="7">
                  <c:v>94555.803030582363</c:v>
                </c:pt>
                <c:pt idx="8">
                  <c:v>97793.355352060506</c:v>
                </c:pt>
                <c:pt idx="9">
                  <c:v>99594.944807205844</c:v>
                </c:pt>
                <c:pt idx="10">
                  <c:v>101648.42175343454</c:v>
                </c:pt>
                <c:pt idx="11">
                  <c:v>104863.38267531447</c:v>
                </c:pt>
                <c:pt idx="12">
                  <c:v>107861.97487652113</c:v>
                </c:pt>
                <c:pt idx="13">
                  <c:v>109732.4570989049</c:v>
                </c:pt>
                <c:pt idx="14">
                  <c:v>111716.32977057096</c:v>
                </c:pt>
                <c:pt idx="15">
                  <c:v>115630.42758762959</c:v>
                </c:pt>
                <c:pt idx="16">
                  <c:v>121507.61314290532</c:v>
                </c:pt>
                <c:pt idx="17">
                  <c:v>122252.69867652819</c:v>
                </c:pt>
                <c:pt idx="18">
                  <c:v>133312.13572933641</c:v>
                </c:pt>
                <c:pt idx="19">
                  <c:v>136115.79369791341</c:v>
                </c:pt>
                <c:pt idx="20">
                  <c:v>134655.97626968121</c:v>
                </c:pt>
                <c:pt idx="21">
                  <c:v>137513.37846667785</c:v>
                </c:pt>
                <c:pt idx="22">
                  <c:v>140082.50254035791</c:v>
                </c:pt>
                <c:pt idx="23">
                  <c:v>142025.29668144611</c:v>
                </c:pt>
                <c:pt idx="24">
                  <c:v>144264.45292425179</c:v>
                </c:pt>
                <c:pt idx="25">
                  <c:v>145713.51551982301</c:v>
                </c:pt>
                <c:pt idx="26">
                  <c:v>147403.09699324187</c:v>
                </c:pt>
                <c:pt idx="27">
                  <c:v>146786.88866571637</c:v>
                </c:pt>
                <c:pt idx="28">
                  <c:v>147508.15491350548</c:v>
                </c:pt>
                <c:pt idx="29">
                  <c:v>148135.03203582819</c:v>
                </c:pt>
                <c:pt idx="30">
                  <c:v>145382.08098547839</c:v>
                </c:pt>
                <c:pt idx="31">
                  <c:v>143463.46172080957</c:v>
                </c:pt>
                <c:pt idx="32">
                  <c:v>142814.6580972294</c:v>
                </c:pt>
                <c:pt idx="33">
                  <c:v>143381.47004133955</c:v>
                </c:pt>
                <c:pt idx="34">
                  <c:v>143327.45197491729</c:v>
                </c:pt>
                <c:pt idx="35">
                  <c:v>144182.5986275998</c:v>
                </c:pt>
                <c:pt idx="36">
                  <c:v>143252.01982097552</c:v>
                </c:pt>
                <c:pt idx="37">
                  <c:v>140914.60267308939</c:v>
                </c:pt>
                <c:pt idx="38">
                  <c:v>139446.21082399262</c:v>
                </c:pt>
                <c:pt idx="39">
                  <c:v>136695.37326927512</c:v>
                </c:pt>
                <c:pt idx="40">
                  <c:v>134047.05280914018</c:v>
                </c:pt>
                <c:pt idx="41">
                  <c:v>132821.80352309032</c:v>
                </c:pt>
                <c:pt idx="42">
                  <c:v>132584.90482632536</c:v>
                </c:pt>
                <c:pt idx="43">
                  <c:v>132600.84683487087</c:v>
                </c:pt>
                <c:pt idx="44">
                  <c:v>134481.08190149142</c:v>
                </c:pt>
                <c:pt idx="45">
                  <c:v>137133.53994359612</c:v>
                </c:pt>
                <c:pt idx="46">
                  <c:v>138442.48740839394</c:v>
                </c:pt>
                <c:pt idx="47">
                  <c:v>139582.33884644415</c:v>
                </c:pt>
                <c:pt idx="48">
                  <c:v>141003.49171644202</c:v>
                </c:pt>
                <c:pt idx="49">
                  <c:v>141688.33125854621</c:v>
                </c:pt>
                <c:pt idx="50">
                  <c:v>142472.87491844859</c:v>
                </c:pt>
                <c:pt idx="51">
                  <c:v>142893.89720030277</c:v>
                </c:pt>
                <c:pt idx="52">
                  <c:v>143540.64643221162</c:v>
                </c:pt>
                <c:pt idx="53">
                  <c:v>143845.00268666557</c:v>
                </c:pt>
                <c:pt idx="54">
                  <c:v>144311.37612300919</c:v>
                </c:pt>
                <c:pt idx="55">
                  <c:v>144796.60492336727</c:v>
                </c:pt>
                <c:pt idx="56">
                  <c:v>145609.66283803078</c:v>
                </c:pt>
                <c:pt idx="57">
                  <c:v>145664.71227082078</c:v>
                </c:pt>
                <c:pt idx="58">
                  <c:v>145619.26800542892</c:v>
                </c:pt>
                <c:pt idx="59">
                  <c:v>144977.55359104311</c:v>
                </c:pt>
                <c:pt idx="60">
                  <c:v>148667.6857338704</c:v>
                </c:pt>
                <c:pt idx="61">
                  <c:v>148365.35445174694</c:v>
                </c:pt>
                <c:pt idx="62">
                  <c:v>148272.40355056713</c:v>
                </c:pt>
                <c:pt idx="63">
                  <c:v>147636.76595345209</c:v>
                </c:pt>
                <c:pt idx="64">
                  <c:v>147358.15048378755</c:v>
                </c:pt>
                <c:pt idx="65">
                  <c:v>155431.99581148825</c:v>
                </c:pt>
                <c:pt idx="66">
                  <c:v>154338.41704182516</c:v>
                </c:pt>
                <c:pt idx="67">
                  <c:v>153293.80107252253</c:v>
                </c:pt>
                <c:pt idx="68">
                  <c:v>152341.65773473054</c:v>
                </c:pt>
                <c:pt idx="69">
                  <c:v>151438.22403888611</c:v>
                </c:pt>
                <c:pt idx="70">
                  <c:v>153485.51291475553</c:v>
                </c:pt>
                <c:pt idx="71">
                  <c:v>152458.90481790301</c:v>
                </c:pt>
                <c:pt idx="72">
                  <c:v>150967.01579265646</c:v>
                </c:pt>
                <c:pt idx="73">
                  <c:v>149927.70970275591</c:v>
                </c:pt>
                <c:pt idx="74">
                  <c:v>149369.12849488301</c:v>
                </c:pt>
                <c:pt idx="75">
                  <c:v>148711.18958353903</c:v>
                </c:pt>
                <c:pt idx="76">
                  <c:v>148034.32943211086</c:v>
                </c:pt>
                <c:pt idx="77">
                  <c:v>147723.11753691125</c:v>
                </c:pt>
                <c:pt idx="78">
                  <c:v>147339.29383310615</c:v>
                </c:pt>
                <c:pt idx="79">
                  <c:v>147528.83639855505</c:v>
                </c:pt>
                <c:pt idx="80">
                  <c:v>148118.86856218331</c:v>
                </c:pt>
                <c:pt idx="81">
                  <c:v>148944.26840596084</c:v>
                </c:pt>
                <c:pt idx="82">
                  <c:v>149830.65656028438</c:v>
                </c:pt>
                <c:pt idx="83">
                  <c:v>150973.26179258706</c:v>
                </c:pt>
                <c:pt idx="84">
                  <c:v>151757.7678524628</c:v>
                </c:pt>
                <c:pt idx="85">
                  <c:v>153631.81784071581</c:v>
                </c:pt>
                <c:pt idx="86">
                  <c:v>154249.7700371182</c:v>
                </c:pt>
                <c:pt idx="87">
                  <c:v>154811.79254806621</c:v>
                </c:pt>
                <c:pt idx="88">
                  <c:v>155316.46811764193</c:v>
                </c:pt>
                <c:pt idx="89">
                  <c:v>155810.33249262467</c:v>
                </c:pt>
                <c:pt idx="90">
                  <c:v>155599.09904475193</c:v>
                </c:pt>
              </c:numCache>
            </c:numRef>
          </c:val>
          <c:smooth val="0"/>
          <c:extLst>
            <c:ext xmlns:c16="http://schemas.microsoft.com/office/drawing/2014/chart" uri="{C3380CC4-5D6E-409C-BE32-E72D297353CC}">
              <c16:uniqueId val="{00000000-4834-4BC7-87AF-D3733950C2A7}"/>
            </c:ext>
          </c:extLst>
        </c:ser>
        <c:ser>
          <c:idx val="0"/>
          <c:order val="1"/>
          <c:tx>
            <c:strRef>
              <c:f>'5.1'!$A$16</c:f>
              <c:strCache>
                <c:ptCount val="1"/>
                <c:pt idx="0">
                  <c:v>Labour income</c:v>
                </c:pt>
              </c:strCache>
            </c:strRef>
          </c:tx>
          <c:spPr>
            <a:ln w="57150" cap="rnd">
              <a:solidFill>
                <a:schemeClr val="accent1"/>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'5.1'!$C$16:$CO$16</c:f>
              <c:numCache>
                <c:formatCode>_-* #,##0_-;\-* #,##0_-;_-* "-"??_-;_-@_-</c:formatCode>
                <c:ptCount val="91"/>
                <c:pt idx="0">
                  <c:v>0</c:v>
                </c:pt>
                <c:pt idx="1">
                  <c:v>0</c:v>
                </c:pt>
                <c:pt idx="2">
                  <c:v>0</c:v>
                </c:pt>
                <c:pt idx="3">
                  <c:v>0</c:v>
                </c:pt>
                <c:pt idx="4">
                  <c:v>0</c:v>
                </c:pt>
                <c:pt idx="5">
                  <c:v>0</c:v>
                </c:pt>
                <c:pt idx="6">
                  <c:v>71.766459334505583</c:v>
                </c:pt>
                <c:pt idx="7">
                  <c:v>234.1041776426801</c:v>
                </c:pt>
                <c:pt idx="8">
                  <c:v>397.58574347497108</c:v>
                </c:pt>
                <c:pt idx="9">
                  <c:v>547.70795798733297</c:v>
                </c:pt>
                <c:pt idx="10">
                  <c:v>667.26089905655908</c:v>
                </c:pt>
                <c:pt idx="11">
                  <c:v>613.21856991247114</c:v>
                </c:pt>
                <c:pt idx="12">
                  <c:v>609.86350199767696</c:v>
                </c:pt>
                <c:pt idx="13">
                  <c:v>858.09938700296084</c:v>
                </c:pt>
                <c:pt idx="14">
                  <c:v>1712.9268728830659</c:v>
                </c:pt>
                <c:pt idx="15">
                  <c:v>3809.55469973853</c:v>
                </c:pt>
                <c:pt idx="16">
                  <c:v>7693.628133401804</c:v>
                </c:pt>
                <c:pt idx="17">
                  <c:v>13681.277805172873</c:v>
                </c:pt>
                <c:pt idx="18">
                  <c:v>22093.114513307541</c:v>
                </c:pt>
                <c:pt idx="19">
                  <c:v>32531.655390473243</c:v>
                </c:pt>
                <c:pt idx="20">
                  <c:v>44164.350408363534</c:v>
                </c:pt>
                <c:pt idx="21">
                  <c:v>57028.6044084483</c:v>
                </c:pt>
                <c:pt idx="22">
                  <c:v>70668.776870596106</c:v>
                </c:pt>
                <c:pt idx="23">
                  <c:v>83676.028653730988</c:v>
                </c:pt>
                <c:pt idx="24">
                  <c:v>96502.588724883433</c:v>
                </c:pt>
                <c:pt idx="25">
                  <c:v>109431.66912312825</c:v>
                </c:pt>
                <c:pt idx="26">
                  <c:v>121257.87292613194</c:v>
                </c:pt>
                <c:pt idx="27">
                  <c:v>131991.1533315327</c:v>
                </c:pt>
                <c:pt idx="28">
                  <c:v>142618.02956073565</c:v>
                </c:pt>
                <c:pt idx="29">
                  <c:v>151466.96741261423</c:v>
                </c:pt>
                <c:pt idx="30">
                  <c:v>158629.00355242431</c:v>
                </c:pt>
                <c:pt idx="31">
                  <c:v>164927.3861244705</c:v>
                </c:pt>
                <c:pt idx="32">
                  <c:v>169330.71399097927</c:v>
                </c:pt>
                <c:pt idx="33">
                  <c:v>172247.56604420187</c:v>
                </c:pt>
                <c:pt idx="34">
                  <c:v>175455.04161479647</c:v>
                </c:pt>
                <c:pt idx="35">
                  <c:v>178145.41358675313</c:v>
                </c:pt>
                <c:pt idx="36">
                  <c:v>180320.12633307072</c:v>
                </c:pt>
                <c:pt idx="37">
                  <c:v>183689.121994349</c:v>
                </c:pt>
                <c:pt idx="38">
                  <c:v>187067.48055388263</c:v>
                </c:pt>
                <c:pt idx="39">
                  <c:v>189628.96878491808</c:v>
                </c:pt>
                <c:pt idx="40">
                  <c:v>192012.02088511997</c:v>
                </c:pt>
                <c:pt idx="41">
                  <c:v>193955.96153210223</c:v>
                </c:pt>
                <c:pt idx="42">
                  <c:v>193626.28044992249</c:v>
                </c:pt>
                <c:pt idx="43">
                  <c:v>192826.76734488038</c:v>
                </c:pt>
                <c:pt idx="44">
                  <c:v>191725.47650112747</c:v>
                </c:pt>
                <c:pt idx="45">
                  <c:v>190389.2708663157</c:v>
                </c:pt>
                <c:pt idx="46">
                  <c:v>188869.83675031699</c:v>
                </c:pt>
                <c:pt idx="47">
                  <c:v>188808.02812110938</c:v>
                </c:pt>
                <c:pt idx="48">
                  <c:v>187546.90762130567</c:v>
                </c:pt>
                <c:pt idx="49">
                  <c:v>186345.12328570714</c:v>
                </c:pt>
                <c:pt idx="50">
                  <c:v>184450.19181435695</c:v>
                </c:pt>
                <c:pt idx="51">
                  <c:v>181675.98284804626</c:v>
                </c:pt>
                <c:pt idx="52">
                  <c:v>177935.80218060419</c:v>
                </c:pt>
                <c:pt idx="53">
                  <c:v>175015.87463984845</c:v>
                </c:pt>
                <c:pt idx="54">
                  <c:v>171395.01404269694</c:v>
                </c:pt>
                <c:pt idx="55">
                  <c:v>167326.67022162021</c:v>
                </c:pt>
                <c:pt idx="56">
                  <c:v>163092.72962344199</c:v>
                </c:pt>
                <c:pt idx="57">
                  <c:v>157681.76588201598</c:v>
                </c:pt>
                <c:pt idx="58">
                  <c:v>151077.80070194375</c:v>
                </c:pt>
                <c:pt idx="59">
                  <c:v>143029.12616203891</c:v>
                </c:pt>
                <c:pt idx="60">
                  <c:v>134279.2388362769</c:v>
                </c:pt>
                <c:pt idx="61">
                  <c:v>125093.26103790593</c:v>
                </c:pt>
                <c:pt idx="62">
                  <c:v>114799.13824305162</c:v>
                </c:pt>
                <c:pt idx="63">
                  <c:v>103381.74296503334</c:v>
                </c:pt>
                <c:pt idx="64">
                  <c:v>91752.911485712975</c:v>
                </c:pt>
                <c:pt idx="65">
                  <c:v>78962.155249656615</c:v>
                </c:pt>
                <c:pt idx="66">
                  <c:v>65949.456109347549</c:v>
                </c:pt>
                <c:pt idx="67">
                  <c:v>54292.416844374507</c:v>
                </c:pt>
                <c:pt idx="68">
                  <c:v>44689.350744191732</c:v>
                </c:pt>
                <c:pt idx="69">
                  <c:v>37109.066551605138</c:v>
                </c:pt>
                <c:pt idx="70">
                  <c:v>32086.467257357253</c:v>
                </c:pt>
                <c:pt idx="71">
                  <c:v>28078.48205477024</c:v>
                </c:pt>
                <c:pt idx="72">
                  <c:v>25046.17945426657</c:v>
                </c:pt>
                <c:pt idx="73">
                  <c:v>21976.776923672587</c:v>
                </c:pt>
                <c:pt idx="74">
                  <c:v>19040.92283505568</c:v>
                </c:pt>
                <c:pt idx="75">
                  <c:v>16098.823386704549</c:v>
                </c:pt>
                <c:pt idx="76">
                  <c:v>13658.767371578611</c:v>
                </c:pt>
                <c:pt idx="77">
                  <c:v>11448.567454042626</c:v>
                </c:pt>
                <c:pt idx="78">
                  <c:v>9733.5045543869383</c:v>
                </c:pt>
                <c:pt idx="79">
                  <c:v>8258.7334639674336</c:v>
                </c:pt>
                <c:pt idx="80">
                  <c:v>7062.4602036066326</c:v>
                </c:pt>
                <c:pt idx="81">
                  <c:v>6107.8241089297553</c:v>
                </c:pt>
                <c:pt idx="82">
                  <c:v>5217.2222759978176</c:v>
                </c:pt>
                <c:pt idx="83">
                  <c:v>4289.3969894714573</c:v>
                </c:pt>
                <c:pt idx="84">
                  <c:v>3503.4823266089188</c:v>
                </c:pt>
                <c:pt idx="85">
                  <c:v>2717.4879210369018</c:v>
                </c:pt>
                <c:pt idx="86">
                  <c:v>1974.2531600468026</c:v>
                </c:pt>
                <c:pt idx="87">
                  <c:v>1284.2570817820272</c:v>
                </c:pt>
                <c:pt idx="88">
                  <c:v>637.01697031590561</c:v>
                </c:pt>
                <c:pt idx="89">
                  <c:v>250.22633355511948</c:v>
                </c:pt>
                <c:pt idx="90">
                  <c:v>86.797769591361146</c:v>
                </c:pt>
              </c:numCache>
            </c:numRef>
          </c:val>
          <c:smooth val="0"/>
          <c:extLst>
            <c:ext xmlns:c16="http://schemas.microsoft.com/office/drawing/2014/chart" uri="{C3380CC4-5D6E-409C-BE32-E72D297353CC}">
              <c16:uniqueId val="{00000001-4834-4BC7-87AF-D3733950C2A7}"/>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Current ARS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'5.1'!$A$6</c:f>
              <c:strCache>
                <c:ptCount val="1"/>
                <c:pt idx="0">
                  <c:v>Life cycle deficit</c:v>
                </c:pt>
              </c:strCache>
            </c:strRef>
          </c:tx>
          <c:spPr>
            <a:ln w="57150" cap="rnd">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'5.1'!$C$6:$CO$6</c:f>
              <c:numCache>
                <c:formatCode>_-* #,##0_-;\-* #,##0_-;_-* "-"??_-;_-@_-</c:formatCode>
                <c:ptCount val="91"/>
                <c:pt idx="0">
                  <c:v>61374.398251824496</c:v>
                </c:pt>
                <c:pt idx="1">
                  <c:v>53014.188425789973</c:v>
                </c:pt>
                <c:pt idx="2">
                  <c:v>59868.232835120696</c:v>
                </c:pt>
                <c:pt idx="3">
                  <c:v>69272.084989064228</c:v>
                </c:pt>
                <c:pt idx="4">
                  <c:v>82192.277260608214</c:v>
                </c:pt>
                <c:pt idx="5">
                  <c:v>88253.602172993415</c:v>
                </c:pt>
                <c:pt idx="6">
                  <c:v>91902.206512838515</c:v>
                </c:pt>
                <c:pt idx="7">
                  <c:v>94321.698852939677</c:v>
                </c:pt>
                <c:pt idx="8">
                  <c:v>97395.769608585528</c:v>
                </c:pt>
                <c:pt idx="9">
                  <c:v>99047.236849218505</c:v>
                </c:pt>
                <c:pt idx="10">
                  <c:v>100981.16085437797</c:v>
                </c:pt>
                <c:pt idx="11">
                  <c:v>104250.164105402</c:v>
                </c:pt>
                <c:pt idx="12">
                  <c:v>107252.11137452345</c:v>
                </c:pt>
                <c:pt idx="13">
                  <c:v>108874.35771190193</c:v>
                </c:pt>
                <c:pt idx="14">
                  <c:v>110003.40289768789</c:v>
                </c:pt>
                <c:pt idx="15">
                  <c:v>111820.87288789106</c:v>
                </c:pt>
                <c:pt idx="16">
                  <c:v>113813.98500950352</c:v>
                </c:pt>
                <c:pt idx="17">
                  <c:v>108571.42087135532</c:v>
                </c:pt>
                <c:pt idx="18">
                  <c:v>111219.02121602886</c:v>
                </c:pt>
                <c:pt idx="19">
                  <c:v>103584.13830744017</c:v>
                </c:pt>
                <c:pt idx="20">
                  <c:v>90491.625861317676</c:v>
                </c:pt>
                <c:pt idx="21">
                  <c:v>80484.774058229552</c:v>
                </c:pt>
                <c:pt idx="22">
                  <c:v>69413.7256697618</c:v>
                </c:pt>
                <c:pt idx="23">
                  <c:v>58349.268027715123</c:v>
                </c:pt>
                <c:pt idx="24">
                  <c:v>47761.864199368356</c:v>
                </c:pt>
                <c:pt idx="25">
                  <c:v>36281.84639669476</c:v>
                </c:pt>
                <c:pt idx="26">
                  <c:v>26145.224067109928</c:v>
                </c:pt>
                <c:pt idx="27">
                  <c:v>14795.735334183672</c:v>
                </c:pt>
                <c:pt idx="28">
                  <c:v>4890.1253527698282</c:v>
                </c:pt>
                <c:pt idx="29">
                  <c:v>-3331.9353767860448</c:v>
                </c:pt>
                <c:pt idx="30">
                  <c:v>-13246.922566945927</c:v>
                </c:pt>
                <c:pt idx="31">
                  <c:v>-21463.924403660931</c:v>
                </c:pt>
                <c:pt idx="32">
                  <c:v>-26516.055893749872</c:v>
                </c:pt>
                <c:pt idx="33">
                  <c:v>-28866.096002862323</c:v>
                </c:pt>
                <c:pt idx="34">
                  <c:v>-32127.589639879181</c:v>
                </c:pt>
                <c:pt idx="35">
                  <c:v>-33962.814959153329</c:v>
                </c:pt>
                <c:pt idx="36">
                  <c:v>-37068.106512095197</c:v>
                </c:pt>
                <c:pt idx="37">
                  <c:v>-42774.519321259606</c:v>
                </c:pt>
                <c:pt idx="38">
                  <c:v>-47621.269729890017</c:v>
                </c:pt>
                <c:pt idx="39">
                  <c:v>-52933.595515642955</c:v>
                </c:pt>
                <c:pt idx="40">
                  <c:v>-57964.968075979792</c:v>
                </c:pt>
                <c:pt idx="41">
                  <c:v>-61134.15800901191</c:v>
                </c:pt>
                <c:pt idx="42">
                  <c:v>-61041.375623597123</c:v>
                </c:pt>
                <c:pt idx="43">
                  <c:v>-60225.920510009513</c:v>
                </c:pt>
                <c:pt idx="44">
                  <c:v>-57244.394599636056</c:v>
                </c:pt>
                <c:pt idx="45">
                  <c:v>-53255.73092271958</c:v>
                </c:pt>
                <c:pt idx="46">
                  <c:v>-50427.349341923051</c:v>
                </c:pt>
                <c:pt idx="47">
                  <c:v>-49225.68927466523</c:v>
                </c:pt>
                <c:pt idx="48">
                  <c:v>-46543.41590486365</c:v>
                </c:pt>
                <c:pt idx="49">
                  <c:v>-44656.792027160933</c:v>
                </c:pt>
                <c:pt idx="50">
                  <c:v>-41977.316895908356</c:v>
                </c:pt>
                <c:pt idx="51">
                  <c:v>-38782.085647743486</c:v>
                </c:pt>
                <c:pt idx="52">
                  <c:v>-34395.155748392572</c:v>
                </c:pt>
                <c:pt idx="53">
                  <c:v>-31170.871953182883</c:v>
                </c:pt>
                <c:pt idx="54">
                  <c:v>-27083.637919687753</c:v>
                </c:pt>
                <c:pt idx="55">
                  <c:v>-22530.065298252943</c:v>
                </c:pt>
                <c:pt idx="56">
                  <c:v>-17483.066785411211</c:v>
                </c:pt>
                <c:pt idx="57">
                  <c:v>-12017.05361119521</c:v>
                </c:pt>
                <c:pt idx="58">
                  <c:v>-5458.532696514827</c:v>
                </c:pt>
                <c:pt idx="59">
                  <c:v>1948.427429004194</c:v>
                </c:pt>
                <c:pt idx="60">
                  <c:v>14388.446897593501</c:v>
                </c:pt>
                <c:pt idx="61">
                  <c:v>23272.093413841008</c:v>
                </c:pt>
                <c:pt idx="62">
                  <c:v>33473.26530751551</c:v>
                </c:pt>
                <c:pt idx="63">
                  <c:v>44255.022988418757</c:v>
                </c:pt>
                <c:pt idx="64">
                  <c:v>55605.238998074579</c:v>
                </c:pt>
                <c:pt idx="65">
                  <c:v>76469.840561831632</c:v>
                </c:pt>
                <c:pt idx="66">
                  <c:v>88388.96093247761</c:v>
                </c:pt>
                <c:pt idx="67">
                  <c:v>99001.384228148032</c:v>
                </c:pt>
                <c:pt idx="68">
                  <c:v>107652.30699053881</c:v>
                </c:pt>
                <c:pt idx="69">
                  <c:v>114329.15748728097</c:v>
                </c:pt>
                <c:pt idx="70">
                  <c:v>121399.04565739827</c:v>
                </c:pt>
                <c:pt idx="71">
                  <c:v>124380.42276313277</c:v>
                </c:pt>
                <c:pt idx="72">
                  <c:v>125920.83633838988</c:v>
                </c:pt>
                <c:pt idx="73">
                  <c:v>127950.93277908332</c:v>
                </c:pt>
                <c:pt idx="74">
                  <c:v>130328.20565982733</c:v>
                </c:pt>
                <c:pt idx="75">
                  <c:v>132612.36619683448</c:v>
                </c:pt>
                <c:pt idx="76">
                  <c:v>134375.56206053225</c:v>
                </c:pt>
                <c:pt idx="77">
                  <c:v>136274.55008286861</c:v>
                </c:pt>
                <c:pt idx="78">
                  <c:v>137605.7892787192</c:v>
                </c:pt>
                <c:pt idx="79">
                  <c:v>139270.10293458763</c:v>
                </c:pt>
                <c:pt idx="80">
                  <c:v>141056.40835857668</c:v>
                </c:pt>
                <c:pt idx="81">
                  <c:v>142836.44429703109</c:v>
                </c:pt>
                <c:pt idx="82">
                  <c:v>144613.43428428657</c:v>
                </c:pt>
                <c:pt idx="83">
                  <c:v>146683.8648031156</c:v>
                </c:pt>
                <c:pt idx="84">
                  <c:v>148254.28552585389</c:v>
                </c:pt>
                <c:pt idx="85">
                  <c:v>150914.32991967892</c:v>
                </c:pt>
                <c:pt idx="86">
                  <c:v>152275.51687707141</c:v>
                </c:pt>
                <c:pt idx="87">
                  <c:v>153527.53546628417</c:v>
                </c:pt>
                <c:pt idx="88">
                  <c:v>154679.45114732601</c:v>
                </c:pt>
                <c:pt idx="89">
                  <c:v>155560.10615906955</c:v>
                </c:pt>
                <c:pt idx="90">
                  <c:v>155512.30127516057</c:v>
                </c:pt>
              </c:numCache>
            </c:numRef>
          </c:val>
          <c:smooth val="0"/>
          <c:extLst>
            <c:ext xmlns:c16="http://schemas.microsoft.com/office/drawing/2014/chart" uri="{C3380CC4-5D6E-409C-BE32-E72D297353CC}">
              <c16:uniqueId val="{00000000-41EB-413C-B365-20ADFC25A077}"/>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Current ARS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'5.1'!$A$6</c:f>
              <c:strCache>
                <c:ptCount val="1"/>
                <c:pt idx="0">
                  <c:v>Life cycle deficit</c:v>
                </c:pt>
              </c:strCache>
            </c:strRef>
          </c:tx>
          <c:spPr>
            <a:ln w="57150" cap="rnd">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'5.1'!$C$20:$CO$20</c:f>
              <c:numCache>
                <c:formatCode>_-* #,##0_-;\-* #,##0_-;_-* "-"??_-;_-@_-</c:formatCode>
                <c:ptCount val="91"/>
                <c:pt idx="0">
                  <c:v>45917.256052102501</c:v>
                </c:pt>
                <c:pt idx="1">
                  <c:v>39747.334758047611</c:v>
                </c:pt>
                <c:pt idx="2">
                  <c:v>45025.101868309226</c:v>
                </c:pt>
                <c:pt idx="3">
                  <c:v>52200.256731849309</c:v>
                </c:pt>
                <c:pt idx="4">
                  <c:v>61988.264818069067</c:v>
                </c:pt>
                <c:pt idx="5">
                  <c:v>66552.482666665193</c:v>
                </c:pt>
                <c:pt idx="6">
                  <c:v>67077.214880764528</c:v>
                </c:pt>
                <c:pt idx="7">
                  <c:v>67835.788528238802</c:v>
                </c:pt>
                <c:pt idx="8">
                  <c:v>69344.814003616804</c:v>
                </c:pt>
                <c:pt idx="9">
                  <c:v>69962.411937392884</c:v>
                </c:pt>
                <c:pt idx="10">
                  <c:v>70987.534495088912</c:v>
                </c:pt>
                <c:pt idx="11">
                  <c:v>73118.771599918633</c:v>
                </c:pt>
                <c:pt idx="12">
                  <c:v>75180.405258088344</c:v>
                </c:pt>
                <c:pt idx="13">
                  <c:v>76360.337273534955</c:v>
                </c:pt>
                <c:pt idx="14">
                  <c:v>77224.588902234857</c:v>
                </c:pt>
                <c:pt idx="15">
                  <c:v>78586.367615135197</c:v>
                </c:pt>
                <c:pt idx="16">
                  <c:v>80085.324365922163</c:v>
                </c:pt>
                <c:pt idx="17">
                  <c:v>76531.017429430533</c:v>
                </c:pt>
                <c:pt idx="18">
                  <c:v>78607.157377022464</c:v>
                </c:pt>
                <c:pt idx="19">
                  <c:v>73526.1966375255</c:v>
                </c:pt>
                <c:pt idx="20">
                  <c:v>64565.503577172567</c:v>
                </c:pt>
                <c:pt idx="21">
                  <c:v>57650.277840621129</c:v>
                </c:pt>
                <c:pt idx="22">
                  <c:v>49747.012430650859</c:v>
                </c:pt>
                <c:pt idx="23">
                  <c:v>41668.554331756</c:v>
                </c:pt>
                <c:pt idx="24">
                  <c:v>33815.304329424383</c:v>
                </c:pt>
                <c:pt idx="25">
                  <c:v>25354.842717402193</c:v>
                </c:pt>
                <c:pt idx="26">
                  <c:v>17994.868787773506</c:v>
                </c:pt>
                <c:pt idx="27">
                  <c:v>10029.259604805746</c:v>
                </c:pt>
                <c:pt idx="28">
                  <c:v>3265.5963698275882</c:v>
                </c:pt>
                <c:pt idx="29">
                  <c:v>-2192.5567511464324</c:v>
                </c:pt>
                <c:pt idx="30">
                  <c:v>-8592.8945084234001</c:v>
                </c:pt>
                <c:pt idx="31">
                  <c:v>-13734.550586658588</c:v>
                </c:pt>
                <c:pt idx="32">
                  <c:v>-16776.496435528403</c:v>
                </c:pt>
                <c:pt idx="33">
                  <c:v>-18134.95161722225</c:v>
                </c:pt>
                <c:pt idx="34">
                  <c:v>-20160.415902510227</c:v>
                </c:pt>
                <c:pt idx="35">
                  <c:v>-21374.939111137617</c:v>
                </c:pt>
                <c:pt idx="36">
                  <c:v>-23415.774611264496</c:v>
                </c:pt>
                <c:pt idx="37">
                  <c:v>-26995.298565282181</c:v>
                </c:pt>
                <c:pt idx="38">
                  <c:v>-29779.675297968366</c:v>
                </c:pt>
                <c:pt idx="39">
                  <c:v>-32449.03512142635</c:v>
                </c:pt>
                <c:pt idx="40">
                  <c:v>-34513.559256767971</c:v>
                </c:pt>
                <c:pt idx="41">
                  <c:v>-35175.432969383313</c:v>
                </c:pt>
                <c:pt idx="42">
                  <c:v>-33914.22204821682</c:v>
                </c:pt>
                <c:pt idx="43">
                  <c:v>-32309.520027845807</c:v>
                </c:pt>
                <c:pt idx="44">
                  <c:v>-29682.363487803275</c:v>
                </c:pt>
                <c:pt idx="45">
                  <c:v>-26717.122066386248</c:v>
                </c:pt>
                <c:pt idx="46">
                  <c:v>-24492.059301878617</c:v>
                </c:pt>
                <c:pt idx="47">
                  <c:v>-23193.914143990391</c:v>
                </c:pt>
                <c:pt idx="48">
                  <c:v>-21384.977501896363</c:v>
                </c:pt>
                <c:pt idx="49">
                  <c:v>-20149.54647378323</c:v>
                </c:pt>
                <c:pt idx="50">
                  <c:v>-18713.194030977676</c:v>
                </c:pt>
                <c:pt idx="51">
                  <c:v>-17130.822872321252</c:v>
                </c:pt>
                <c:pt idx="52">
                  <c:v>-15047.502293208527</c:v>
                </c:pt>
                <c:pt idx="53">
                  <c:v>-13480.124114001497</c:v>
                </c:pt>
                <c:pt idx="54">
                  <c:v>-11545.213172404488</c:v>
                </c:pt>
                <c:pt idx="55">
                  <c:v>-9441.0661527757911</c:v>
                </c:pt>
                <c:pt idx="56">
                  <c:v>-7192.5861247185167</c:v>
                </c:pt>
                <c:pt idx="57">
                  <c:v>-4851.4287474828379</c:v>
                </c:pt>
                <c:pt idx="58">
                  <c:v>-2161.1586408022486</c:v>
                </c:pt>
                <c:pt idx="59">
                  <c:v>755.84565882388415</c:v>
                </c:pt>
                <c:pt idx="60">
                  <c:v>5463.5378906135156</c:v>
                </c:pt>
                <c:pt idx="61">
                  <c:v>8636.0411449422536</c:v>
                </c:pt>
                <c:pt idx="62">
                  <c:v>12119.631696626835</c:v>
                </c:pt>
                <c:pt idx="63">
                  <c:v>15599.674328302659</c:v>
                </c:pt>
                <c:pt idx="64">
                  <c:v>19042.403331563626</c:v>
                </c:pt>
                <c:pt idx="65">
                  <c:v>25378.581276138997</c:v>
                </c:pt>
                <c:pt idx="66">
                  <c:v>28360.482004794761</c:v>
                </c:pt>
                <c:pt idx="67">
                  <c:v>30611.426006111818</c:v>
                </c:pt>
                <c:pt idx="68">
                  <c:v>31919.339631922729</c:v>
                </c:pt>
                <c:pt idx="69">
                  <c:v>32309.076918433144</c:v>
                </c:pt>
                <c:pt idx="70">
                  <c:v>32520.133552612533</c:v>
                </c:pt>
                <c:pt idx="71">
                  <c:v>31454.689492991405</c:v>
                </c:pt>
                <c:pt idx="72">
                  <c:v>30001.394782639421</c:v>
                </c:pt>
                <c:pt idx="73">
                  <c:v>28691.461264516081</c:v>
                </c:pt>
                <c:pt idx="74">
                  <c:v>27492.734983940572</c:v>
                </c:pt>
                <c:pt idx="75">
                  <c:v>26309.232554522387</c:v>
                </c:pt>
                <c:pt idx="76">
                  <c:v>25013.607750881893</c:v>
                </c:pt>
                <c:pt idx="77">
                  <c:v>23731.940347831405</c:v>
                </c:pt>
                <c:pt idx="78">
                  <c:v>22379.517539344495</c:v>
                </c:pt>
                <c:pt idx="79">
                  <c:v>21116.690087353913</c:v>
                </c:pt>
                <c:pt idx="80">
                  <c:v>19885.709281167063</c:v>
                </c:pt>
                <c:pt idx="81">
                  <c:v>18625.586663444257</c:v>
                </c:pt>
                <c:pt idx="82">
                  <c:v>17311.81883160623</c:v>
                </c:pt>
                <c:pt idx="83">
                  <c:v>15993.82188267251</c:v>
                </c:pt>
                <c:pt idx="84">
                  <c:v>14598.302987159783</c:v>
                </c:pt>
                <c:pt idx="85">
                  <c:v>13307.172869327529</c:v>
                </c:pt>
                <c:pt idx="86">
                  <c:v>11944.339268320602</c:v>
                </c:pt>
                <c:pt idx="87">
                  <c:v>10620.420793415673</c:v>
                </c:pt>
                <c:pt idx="88">
                  <c:v>9310.7748823621423</c:v>
                </c:pt>
                <c:pt idx="89">
                  <c:v>8000.4562597609474</c:v>
                </c:pt>
                <c:pt idx="90">
                  <c:v>30049.175438495455</c:v>
                </c:pt>
              </c:numCache>
            </c:numRef>
          </c:val>
          <c:smooth val="0"/>
          <c:extLst>
            <c:ext xmlns:c16="http://schemas.microsoft.com/office/drawing/2014/chart" uri="{C3380CC4-5D6E-409C-BE32-E72D297353CC}">
              <c16:uniqueId val="{00000000-D32C-41E9-AF55-510FFC539C63}"/>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Million of current ARS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'6.1'!$A$8</c:f>
              <c:strCache>
                <c:ptCount val="1"/>
                <c:pt idx="0">
                  <c:v>Public transfer inflows</c:v>
                </c:pt>
              </c:strCache>
            </c:strRef>
          </c:tx>
          <c:spPr>
            <a:ln w="57150" cap="rnd">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'6.1'!$C$8:$CO$8</c:f>
              <c:numCache>
                <c:formatCode>_-* #,##0_-;\-* #,##0_-;_-* "-"??_-;_-@_-</c:formatCode>
                <c:ptCount val="91"/>
                <c:pt idx="0">
                  <c:v>36242.512642455535</c:v>
                </c:pt>
                <c:pt idx="1">
                  <c:v>29581.490202229968</c:v>
                </c:pt>
                <c:pt idx="2">
                  <c:v>31192.834488280216</c:v>
                </c:pt>
                <c:pt idx="3">
                  <c:v>37138.878001490193</c:v>
                </c:pt>
                <c:pt idx="4">
                  <c:v>47065.4394411178</c:v>
                </c:pt>
                <c:pt idx="5">
                  <c:v>49741.0700482994</c:v>
                </c:pt>
                <c:pt idx="6">
                  <c:v>50702.817380715045</c:v>
                </c:pt>
                <c:pt idx="7">
                  <c:v>51344.39387752716</c:v>
                </c:pt>
                <c:pt idx="8">
                  <c:v>52835.446622386655</c:v>
                </c:pt>
                <c:pt idx="9">
                  <c:v>52103.145244032043</c:v>
                </c:pt>
                <c:pt idx="10">
                  <c:v>52388.077421990602</c:v>
                </c:pt>
                <c:pt idx="11">
                  <c:v>53440.904552573527</c:v>
                </c:pt>
                <c:pt idx="12">
                  <c:v>53908.407759966169</c:v>
                </c:pt>
                <c:pt idx="13">
                  <c:v>54181.29400419147</c:v>
                </c:pt>
                <c:pt idx="14">
                  <c:v>54490.193035426186</c:v>
                </c:pt>
                <c:pt idx="15">
                  <c:v>55936.42783777733</c:v>
                </c:pt>
                <c:pt idx="16">
                  <c:v>59528.718991721311</c:v>
                </c:pt>
                <c:pt idx="17">
                  <c:v>57322.436659556894</c:v>
                </c:pt>
                <c:pt idx="18">
                  <c:v>58823.324427465071</c:v>
                </c:pt>
                <c:pt idx="19">
                  <c:v>57138.378645684927</c:v>
                </c:pt>
                <c:pt idx="20">
                  <c:v>51349.035049704959</c:v>
                </c:pt>
                <c:pt idx="21">
                  <c:v>49387.645702903006</c:v>
                </c:pt>
                <c:pt idx="22">
                  <c:v>46574.110902264736</c:v>
                </c:pt>
                <c:pt idx="23">
                  <c:v>44204.214829762604</c:v>
                </c:pt>
                <c:pt idx="24">
                  <c:v>42161.195825323673</c:v>
                </c:pt>
                <c:pt idx="25">
                  <c:v>39448.310338068855</c:v>
                </c:pt>
                <c:pt idx="26">
                  <c:v>37374.072452339715</c:v>
                </c:pt>
                <c:pt idx="27">
                  <c:v>34131.818003990331</c:v>
                </c:pt>
                <c:pt idx="28">
                  <c:v>32460.89786286126</c:v>
                </c:pt>
                <c:pt idx="29">
                  <c:v>31652.243286622906</c:v>
                </c:pt>
                <c:pt idx="30">
                  <c:v>28277.381965317611</c:v>
                </c:pt>
                <c:pt idx="31">
                  <c:v>26348.074077571546</c:v>
                </c:pt>
                <c:pt idx="32">
                  <c:v>25497.18724024485</c:v>
                </c:pt>
                <c:pt idx="33">
                  <c:v>25843.309345190846</c:v>
                </c:pt>
                <c:pt idx="34">
                  <c:v>25404.265112663012</c:v>
                </c:pt>
                <c:pt idx="35">
                  <c:v>25836.830841263698</c:v>
                </c:pt>
                <c:pt idx="36">
                  <c:v>24891.259854713982</c:v>
                </c:pt>
                <c:pt idx="37">
                  <c:v>24054.630741056248</c:v>
                </c:pt>
                <c:pt idx="38">
                  <c:v>24566.479052818704</c:v>
                </c:pt>
                <c:pt idx="39">
                  <c:v>24299.651193724869</c:v>
                </c:pt>
                <c:pt idx="40">
                  <c:v>24757.377171311993</c:v>
                </c:pt>
                <c:pt idx="41">
                  <c:v>25102.506700642938</c:v>
                </c:pt>
                <c:pt idx="42">
                  <c:v>24571.646044356919</c:v>
                </c:pt>
                <c:pt idx="43">
                  <c:v>23904.624826078019</c:v>
                </c:pt>
                <c:pt idx="44">
                  <c:v>24294.168566779543</c:v>
                </c:pt>
                <c:pt idx="45">
                  <c:v>24927.4568632964</c:v>
                </c:pt>
                <c:pt idx="46">
                  <c:v>24820.016489388272</c:v>
                </c:pt>
                <c:pt idx="47">
                  <c:v>24894.992030248864</c:v>
                </c:pt>
                <c:pt idx="48">
                  <c:v>25008.791331405078</c:v>
                </c:pt>
                <c:pt idx="49">
                  <c:v>24523.614024103394</c:v>
                </c:pt>
                <c:pt idx="50">
                  <c:v>28278.928627381654</c:v>
                </c:pt>
                <c:pt idx="51">
                  <c:v>27763.055987632346</c:v>
                </c:pt>
                <c:pt idx="52">
                  <c:v>27853.85315275523</c:v>
                </c:pt>
                <c:pt idx="53">
                  <c:v>27627.160267311887</c:v>
                </c:pt>
                <c:pt idx="54">
                  <c:v>27654.421496974704</c:v>
                </c:pt>
                <c:pt idx="55">
                  <c:v>27718.476921586847</c:v>
                </c:pt>
                <c:pt idx="56">
                  <c:v>28232.281637145359</c:v>
                </c:pt>
                <c:pt idx="57">
                  <c:v>28114.374027922819</c:v>
                </c:pt>
                <c:pt idx="58">
                  <c:v>28060.588952786155</c:v>
                </c:pt>
                <c:pt idx="59">
                  <c:v>27575.710653011181</c:v>
                </c:pt>
                <c:pt idx="60">
                  <c:v>82457.998260959284</c:v>
                </c:pt>
                <c:pt idx="61">
                  <c:v>82407.088007735627</c:v>
                </c:pt>
                <c:pt idx="62">
                  <c:v>82590.529998829021</c:v>
                </c:pt>
                <c:pt idx="63">
                  <c:v>82453.369381849712</c:v>
                </c:pt>
                <c:pt idx="64">
                  <c:v>82723.662268002357</c:v>
                </c:pt>
                <c:pt idx="65">
                  <c:v>158574.07646273088</c:v>
                </c:pt>
                <c:pt idx="66">
                  <c:v>158555.24532763986</c:v>
                </c:pt>
                <c:pt idx="67">
                  <c:v>158445.55954332792</c:v>
                </c:pt>
                <c:pt idx="68">
                  <c:v>158458.77885228329</c:v>
                </c:pt>
                <c:pt idx="69">
                  <c:v>158456.56421596967</c:v>
                </c:pt>
                <c:pt idx="70">
                  <c:v>177647.5687860967</c:v>
                </c:pt>
                <c:pt idx="71">
                  <c:v>177807.76948410727</c:v>
                </c:pt>
                <c:pt idx="72">
                  <c:v>177621.39372128132</c:v>
                </c:pt>
                <c:pt idx="73">
                  <c:v>177570.34011874735</c:v>
                </c:pt>
                <c:pt idx="74">
                  <c:v>177910.80477383989</c:v>
                </c:pt>
                <c:pt idx="75">
                  <c:v>179143.11664709545</c:v>
                </c:pt>
                <c:pt idx="76">
                  <c:v>179136.54907147426</c:v>
                </c:pt>
                <c:pt idx="77">
                  <c:v>179136.54907147423</c:v>
                </c:pt>
                <c:pt idx="78">
                  <c:v>179136.54907147423</c:v>
                </c:pt>
                <c:pt idx="79">
                  <c:v>179181.10874115079</c:v>
                </c:pt>
                <c:pt idx="80">
                  <c:v>183573.65921536754</c:v>
                </c:pt>
                <c:pt idx="81">
                  <c:v>183591.35165205921</c:v>
                </c:pt>
                <c:pt idx="82">
                  <c:v>183555.0751967807</c:v>
                </c:pt>
                <c:pt idx="83">
                  <c:v>183555.07519678067</c:v>
                </c:pt>
                <c:pt idx="84">
                  <c:v>183587.00222960985</c:v>
                </c:pt>
                <c:pt idx="85">
                  <c:v>191845.13552369675</c:v>
                </c:pt>
                <c:pt idx="86">
                  <c:v>191845.13552369678</c:v>
                </c:pt>
                <c:pt idx="87">
                  <c:v>191845.13552369675</c:v>
                </c:pt>
                <c:pt idx="88">
                  <c:v>191845.13552369675</c:v>
                </c:pt>
                <c:pt idx="89">
                  <c:v>191845.13552369672</c:v>
                </c:pt>
                <c:pt idx="90">
                  <c:v>171766.2844706403</c:v>
                </c:pt>
              </c:numCache>
            </c:numRef>
          </c:val>
          <c:smooth val="0"/>
          <c:extLst>
            <c:ext xmlns:c16="http://schemas.microsoft.com/office/drawing/2014/chart" uri="{C3380CC4-5D6E-409C-BE32-E72D297353CC}">
              <c16:uniqueId val="{00000000-2BE7-4CE6-B135-B9F32F61C92E}"/>
            </c:ext>
          </c:extLst>
        </c:ser>
        <c:ser>
          <c:idx val="0"/>
          <c:order val="1"/>
          <c:tx>
            <c:strRef>
              <c:f>'6.1'!$A$11</c:f>
              <c:strCache>
                <c:ptCount val="1"/>
                <c:pt idx="0">
                  <c:v>Public transfer outflows</c:v>
                </c:pt>
              </c:strCache>
            </c:strRef>
          </c:tx>
          <c:spPr>
            <a:ln w="57150" cap="rnd">
              <a:solidFill>
                <a:schemeClr val="accent1"/>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'6.1'!$C$11:$CO$11</c:f>
              <c:numCache>
                <c:formatCode>_-* #,##0_-;\-* #,##0_-;_-* "-"??_-;_-@_-</c:formatCode>
                <c:ptCount val="91"/>
                <c:pt idx="0">
                  <c:v>6238.6816996046418</c:v>
                </c:pt>
                <c:pt idx="1">
                  <c:v>5972.0093534060134</c:v>
                </c:pt>
                <c:pt idx="2">
                  <c:v>6989.2232166825443</c:v>
                </c:pt>
                <c:pt idx="3">
                  <c:v>7625.9665341805667</c:v>
                </c:pt>
                <c:pt idx="4">
                  <c:v>8215.6207319605692</c:v>
                </c:pt>
                <c:pt idx="5">
                  <c:v>9147.3198611797907</c:v>
                </c:pt>
                <c:pt idx="6">
                  <c:v>9646.6574928707341</c:v>
                </c:pt>
                <c:pt idx="7">
                  <c:v>10081.491749530989</c:v>
                </c:pt>
                <c:pt idx="8">
                  <c:v>10473.611190814994</c:v>
                </c:pt>
                <c:pt idx="9">
                  <c:v>10919.699623726641</c:v>
                </c:pt>
                <c:pt idx="10">
                  <c:v>13117.667766218719</c:v>
                </c:pt>
                <c:pt idx="11">
                  <c:v>13525.841509837626</c:v>
                </c:pt>
                <c:pt idx="12">
                  <c:v>13958.420023551014</c:v>
                </c:pt>
                <c:pt idx="13">
                  <c:v>14361.926970911296</c:v>
                </c:pt>
                <c:pt idx="14">
                  <c:v>14934.277785865059</c:v>
                </c:pt>
                <c:pt idx="15">
                  <c:v>17701.986211801399</c:v>
                </c:pt>
                <c:pt idx="16">
                  <c:v>19774.828186411723</c:v>
                </c:pt>
                <c:pt idx="17">
                  <c:v>22201.001304865647</c:v>
                </c:pt>
                <c:pt idx="18">
                  <c:v>25705.143873566081</c:v>
                </c:pt>
                <c:pt idx="19">
                  <c:v>29982.53869540177</c:v>
                </c:pt>
                <c:pt idx="20">
                  <c:v>36787.87719802418</c:v>
                </c:pt>
                <c:pt idx="21">
                  <c:v>41928.232508434063</c:v>
                </c:pt>
                <c:pt idx="22">
                  <c:v>47398.357544618892</c:v>
                </c:pt>
                <c:pt idx="23">
                  <c:v>52431.823909534913</c:v>
                </c:pt>
                <c:pt idx="24">
                  <c:v>57363.838024670469</c:v>
                </c:pt>
                <c:pt idx="25">
                  <c:v>64510.029259921961</c:v>
                </c:pt>
                <c:pt idx="26">
                  <c:v>68947.592455472448</c:v>
                </c:pt>
                <c:pt idx="27">
                  <c:v>72806.627541277514</c:v>
                </c:pt>
                <c:pt idx="28">
                  <c:v>76587.113741619643</c:v>
                </c:pt>
                <c:pt idx="29">
                  <c:v>79594.652044567381</c:v>
                </c:pt>
                <c:pt idx="30">
                  <c:v>82823.661906616428</c:v>
                </c:pt>
                <c:pt idx="31">
                  <c:v>84735.646018045358</c:v>
                </c:pt>
                <c:pt idx="32">
                  <c:v>86075.918020430734</c:v>
                </c:pt>
                <c:pt idx="33">
                  <c:v>86881.620796675968</c:v>
                </c:pt>
                <c:pt idx="34">
                  <c:v>87844.787524530504</c:v>
                </c:pt>
                <c:pt idx="35">
                  <c:v>88721.028968185725</c:v>
                </c:pt>
                <c:pt idx="36">
                  <c:v>89276.209174271804</c:v>
                </c:pt>
                <c:pt idx="37">
                  <c:v>89918.995872049782</c:v>
                </c:pt>
                <c:pt idx="38">
                  <c:v>90529.98447516223</c:v>
                </c:pt>
                <c:pt idx="39">
                  <c:v>90739.36612102903</c:v>
                </c:pt>
                <c:pt idx="40">
                  <c:v>90527.633957063037</c:v>
                </c:pt>
                <c:pt idx="41">
                  <c:v>90742.571389899909</c:v>
                </c:pt>
                <c:pt idx="42">
                  <c:v>90593.495806982741</c:v>
                </c:pt>
                <c:pt idx="43">
                  <c:v>90270.103106149065</c:v>
                </c:pt>
                <c:pt idx="44">
                  <c:v>89940.385936247374</c:v>
                </c:pt>
                <c:pt idx="45">
                  <c:v>89646.746735966604</c:v>
                </c:pt>
                <c:pt idx="46">
                  <c:v>88938.045546686611</c:v>
                </c:pt>
                <c:pt idx="47">
                  <c:v>88538.407594233504</c:v>
                </c:pt>
                <c:pt idx="48">
                  <c:v>87994.433553761424</c:v>
                </c:pt>
                <c:pt idx="49">
                  <c:v>87586.148421489619</c:v>
                </c:pt>
                <c:pt idx="50">
                  <c:v>87782.557204114652</c:v>
                </c:pt>
                <c:pt idx="51">
                  <c:v>87357.923414659715</c:v>
                </c:pt>
                <c:pt idx="52">
                  <c:v>86670.390671659581</c:v>
                </c:pt>
                <c:pt idx="53">
                  <c:v>86022.504840280992</c:v>
                </c:pt>
                <c:pt idx="54">
                  <c:v>84996.194716449187</c:v>
                </c:pt>
                <c:pt idx="55">
                  <c:v>84991.161907045826</c:v>
                </c:pt>
                <c:pt idx="56">
                  <c:v>83404.943719701245</c:v>
                </c:pt>
                <c:pt idx="57">
                  <c:v>81420.685390720435</c:v>
                </c:pt>
                <c:pt idx="58">
                  <c:v>79205.353323537856</c:v>
                </c:pt>
                <c:pt idx="59">
                  <c:v>76605.307183755911</c:v>
                </c:pt>
                <c:pt idx="60">
                  <c:v>76315.630818873426</c:v>
                </c:pt>
                <c:pt idx="61">
                  <c:v>73529.133802046432</c:v>
                </c:pt>
                <c:pt idx="62">
                  <c:v>70397.096818845239</c:v>
                </c:pt>
                <c:pt idx="63">
                  <c:v>66888.526966482823</c:v>
                </c:pt>
                <c:pt idx="64">
                  <c:v>63275.335086679741</c:v>
                </c:pt>
                <c:pt idx="65">
                  <c:v>61974.696077084001</c:v>
                </c:pt>
                <c:pt idx="66">
                  <c:v>57820.422609565307</c:v>
                </c:pt>
                <c:pt idx="67">
                  <c:v>54179.509534491845</c:v>
                </c:pt>
                <c:pt idx="68">
                  <c:v>51193.379373741183</c:v>
                </c:pt>
                <c:pt idx="69">
                  <c:v>48915.707320702495</c:v>
                </c:pt>
                <c:pt idx="70">
                  <c:v>50128.485007817697</c:v>
                </c:pt>
                <c:pt idx="71">
                  <c:v>49038.771679834266</c:v>
                </c:pt>
                <c:pt idx="72">
                  <c:v>48252.045593527859</c:v>
                </c:pt>
                <c:pt idx="73">
                  <c:v>47522.495443562642</c:v>
                </c:pt>
                <c:pt idx="74">
                  <c:v>46840.269361045684</c:v>
                </c:pt>
                <c:pt idx="75">
                  <c:v>48669.078934792065</c:v>
                </c:pt>
                <c:pt idx="76">
                  <c:v>48081.838555092785</c:v>
                </c:pt>
                <c:pt idx="77">
                  <c:v>47610.195911150549</c:v>
                </c:pt>
                <c:pt idx="78">
                  <c:v>47224.026471971527</c:v>
                </c:pt>
                <c:pt idx="79">
                  <c:v>46961.551013969663</c:v>
                </c:pt>
                <c:pt idx="80">
                  <c:v>49545.30122808538</c:v>
                </c:pt>
                <c:pt idx="81">
                  <c:v>49546.924339357261</c:v>
                </c:pt>
                <c:pt idx="82">
                  <c:v>49538.351026567361</c:v>
                </c:pt>
                <c:pt idx="83">
                  <c:v>49579.501393838844</c:v>
                </c:pt>
                <c:pt idx="84">
                  <c:v>49601.958257560938</c:v>
                </c:pt>
                <c:pt idx="85">
                  <c:v>52183.821934892876</c:v>
                </c:pt>
                <c:pt idx="86">
                  <c:v>52186.015414567999</c:v>
                </c:pt>
                <c:pt idx="87">
                  <c:v>52229.03302820355</c:v>
                </c:pt>
                <c:pt idx="88">
                  <c:v>52305.628327514634</c:v>
                </c:pt>
                <c:pt idx="89">
                  <c:v>52356.114766847073</c:v>
                </c:pt>
                <c:pt idx="90">
                  <c:v>54985.348927567509</c:v>
                </c:pt>
              </c:numCache>
            </c:numRef>
          </c:val>
          <c:smooth val="0"/>
          <c:extLst>
            <c:ext xmlns:c16="http://schemas.microsoft.com/office/drawing/2014/chart" uri="{C3380CC4-5D6E-409C-BE32-E72D297353CC}">
              <c16:uniqueId val="{00000001-2BE7-4CE6-B135-B9F32F61C92E}"/>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US" sz="800"/>
                  <a:t>Current ARS</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'6.1'!$A$21</c:f>
              <c:strCache>
                <c:ptCount val="1"/>
                <c:pt idx="0">
                  <c:v>Public transfer inflows</c:v>
                </c:pt>
              </c:strCache>
            </c:strRef>
          </c:tx>
          <c:spPr>
            <a:ln w="57150" cap="rnd">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'6.1'!$C$21:$CO$21</c:f>
              <c:numCache>
                <c:formatCode>_-* #,##0_-;\-* #,##0_-;_-* "-"??_-;_-@_-</c:formatCode>
                <c:ptCount val="91"/>
                <c:pt idx="0">
                  <c:v>27114.835833453108</c:v>
                </c:pt>
                <c:pt idx="1">
                  <c:v>22178.692697631719</c:v>
                </c:pt>
                <c:pt idx="2">
                  <c:v>23459.195033600903</c:v>
                </c:pt>
                <c:pt idx="3">
                  <c:v>27986.150073534944</c:v>
                </c:pt>
                <c:pt idx="4">
                  <c:v>35496.09551033887</c:v>
                </c:pt>
                <c:pt idx="5">
                  <c:v>37509.989628772819</c:v>
                </c:pt>
                <c:pt idx="6">
                  <c:v>37006.769538566776</c:v>
                </c:pt>
                <c:pt idx="7">
                  <c:v>36926.682699142024</c:v>
                </c:pt>
                <c:pt idx="8">
                  <c:v>37618.309640673077</c:v>
                </c:pt>
                <c:pt idx="9">
                  <c:v>36803.265055703014</c:v>
                </c:pt>
                <c:pt idx="10">
                  <c:v>36827.665889956108</c:v>
                </c:pt>
                <c:pt idx="11">
                  <c:v>37482.27475327492</c:v>
                </c:pt>
                <c:pt idx="12">
                  <c:v>37788.122679095723</c:v>
                </c:pt>
                <c:pt idx="13">
                  <c:v>38000.700725367737</c:v>
                </c:pt>
                <c:pt idx="14">
                  <c:v>38253.205314729887</c:v>
                </c:pt>
                <c:pt idx="15">
                  <c:v>39311.450247255852</c:v>
                </c:pt>
                <c:pt idx="16">
                  <c:v>41887.44264724369</c:v>
                </c:pt>
                <c:pt idx="17">
                  <c:v>40406.069699391715</c:v>
                </c:pt>
                <c:pt idx="18">
                  <c:v>41575.031592194908</c:v>
                </c:pt>
                <c:pt idx="19">
                  <c:v>40558.021068658723</c:v>
                </c:pt>
                <c:pt idx="20">
                  <c:v>36637.382460859335</c:v>
                </c:pt>
                <c:pt idx="21">
                  <c:v>35375.777965240988</c:v>
                </c:pt>
                <c:pt idx="22">
                  <c:v>33378.454356769675</c:v>
                </c:pt>
                <c:pt idx="23">
                  <c:v>31567.246506874562</c:v>
                </c:pt>
                <c:pt idx="24">
                  <c:v>29850.042321937512</c:v>
                </c:pt>
                <c:pt idx="25">
                  <c:v>27567.662713552658</c:v>
                </c:pt>
                <c:pt idx="26">
                  <c:v>25723.303350482045</c:v>
                </c:pt>
                <c:pt idx="27">
                  <c:v>23136.184570368834</c:v>
                </c:pt>
                <c:pt idx="28">
                  <c:v>21677.192827431572</c:v>
                </c:pt>
                <c:pt idx="29">
                  <c:v>20828.537129059197</c:v>
                </c:pt>
                <c:pt idx="30">
                  <c:v>18342.717636824538</c:v>
                </c:pt>
                <c:pt idx="31">
                  <c:v>16859.869121497257</c:v>
                </c:pt>
                <c:pt idx="32">
                  <c:v>16131.866389404995</c:v>
                </c:pt>
                <c:pt idx="33">
                  <c:v>16235.904036260079</c:v>
                </c:pt>
                <c:pt idx="34">
                  <c:v>15941.455805112279</c:v>
                </c:pt>
                <c:pt idx="35">
                  <c:v>16260.745368750244</c:v>
                </c:pt>
                <c:pt idx="36">
                  <c:v>15723.709285183402</c:v>
                </c:pt>
                <c:pt idx="37">
                  <c:v>15181.045843095786</c:v>
                </c:pt>
                <c:pt idx="38">
                  <c:v>15362.500276805858</c:v>
                </c:pt>
                <c:pt idx="39">
                  <c:v>14896.026376870057</c:v>
                </c:pt>
                <c:pt idx="40">
                  <c:v>14741.062272719759</c:v>
                </c:pt>
                <c:pt idx="41">
                  <c:v>14443.505407922634</c:v>
                </c:pt>
                <c:pt idx="42">
                  <c:v>13651.859112368438</c:v>
                </c:pt>
                <c:pt idx="43">
                  <c:v>12824.161889695726</c:v>
                </c:pt>
                <c:pt idx="44">
                  <c:v>12597.012285246528</c:v>
                </c:pt>
                <c:pt idx="45">
                  <c:v>12505.506849351086</c:v>
                </c:pt>
                <c:pt idx="46">
                  <c:v>12054.833808730989</c:v>
                </c:pt>
                <c:pt idx="47">
                  <c:v>11729.897869852508</c:v>
                </c:pt>
                <c:pt idx="48">
                  <c:v>11490.614291501372</c:v>
                </c:pt>
                <c:pt idx="49">
                  <c:v>11065.275360201667</c:v>
                </c:pt>
                <c:pt idx="50">
                  <c:v>12606.54842958635</c:v>
                </c:pt>
                <c:pt idx="51">
                  <c:v>12263.497090856959</c:v>
                </c:pt>
                <c:pt idx="52">
                  <c:v>12185.754361945732</c:v>
                </c:pt>
                <c:pt idx="53">
                  <c:v>11947.614102041431</c:v>
                </c:pt>
                <c:pt idx="54">
                  <c:v>11788.526795730377</c:v>
                </c:pt>
                <c:pt idx="55">
                  <c:v>11615.233724652517</c:v>
                </c:pt>
                <c:pt idx="56">
                  <c:v>11614.845362366512</c:v>
                </c:pt>
                <c:pt idx="57">
                  <c:v>11350.110167560777</c:v>
                </c:pt>
                <c:pt idx="58">
                  <c:v>11109.832559953953</c:v>
                </c:pt>
                <c:pt idx="59">
                  <c:v>10697.335130780017</c:v>
                </c:pt>
                <c:pt idx="60">
                  <c:v>31310.703725656676</c:v>
                </c:pt>
                <c:pt idx="61">
                  <c:v>30580.446288790612</c:v>
                </c:pt>
                <c:pt idx="62">
                  <c:v>29903.470606146024</c:v>
                </c:pt>
                <c:pt idx="63">
                  <c:v>29064.400440255115</c:v>
                </c:pt>
                <c:pt idx="64">
                  <c:v>28329.297209313281</c:v>
                </c:pt>
                <c:pt idx="65">
                  <c:v>52627.088774221738</c:v>
                </c:pt>
                <c:pt idx="66">
                  <c:v>50874.036015826525</c:v>
                </c:pt>
                <c:pt idx="67">
                  <c:v>48991.683901916083</c:v>
                </c:pt>
                <c:pt idx="68">
                  <c:v>46983.661764817407</c:v>
                </c:pt>
                <c:pt idx="69">
                  <c:v>44779.349677740378</c:v>
                </c:pt>
                <c:pt idx="70">
                  <c:v>47587.875431282009</c:v>
                </c:pt>
                <c:pt idx="71">
                  <c:v>44965.984632605367</c:v>
                </c:pt>
                <c:pt idx="72">
                  <c:v>42319.362782457603</c:v>
                </c:pt>
                <c:pt idx="73">
                  <c:v>39818.017927547669</c:v>
                </c:pt>
                <c:pt idx="74">
                  <c:v>37530.284267041527</c:v>
                </c:pt>
                <c:pt idx="75">
                  <c:v>35540.561197850562</c:v>
                </c:pt>
                <c:pt idx="76">
                  <c:v>33345.731200007722</c:v>
                </c:pt>
                <c:pt idx="77">
                  <c:v>31196.271747699095</c:v>
                </c:pt>
                <c:pt idx="78">
                  <c:v>29133.872658239212</c:v>
                </c:pt>
                <c:pt idx="79">
                  <c:v>27168.15643176825</c:v>
                </c:pt>
                <c:pt idx="80">
                  <c:v>25879.663755204871</c:v>
                </c:pt>
                <c:pt idx="81">
                  <c:v>23939.945072725215</c:v>
                </c:pt>
                <c:pt idx="82">
                  <c:v>21973.561606881813</c:v>
                </c:pt>
                <c:pt idx="83">
                  <c:v>20014.111179156178</c:v>
                </c:pt>
                <c:pt idx="84">
                  <c:v>18077.444935545223</c:v>
                </c:pt>
                <c:pt idx="85">
                  <c:v>16916.328515073008</c:v>
                </c:pt>
                <c:pt idx="86">
                  <c:v>15048.140585343252</c:v>
                </c:pt>
                <c:pt idx="87">
                  <c:v>13271.079094987246</c:v>
                </c:pt>
                <c:pt idx="88">
                  <c:v>11547.926087713402</c:v>
                </c:pt>
                <c:pt idx="89">
                  <c:v>9866.5953199837222</c:v>
                </c:pt>
                <c:pt idx="90">
                  <c:v>33189.883849408412</c:v>
                </c:pt>
              </c:numCache>
            </c:numRef>
          </c:val>
          <c:smooth val="0"/>
          <c:extLst>
            <c:ext xmlns:c16="http://schemas.microsoft.com/office/drawing/2014/chart" uri="{C3380CC4-5D6E-409C-BE32-E72D297353CC}">
              <c16:uniqueId val="{00000000-7943-4A77-9521-03D7E1D02FF9}"/>
            </c:ext>
          </c:extLst>
        </c:ser>
        <c:ser>
          <c:idx val="0"/>
          <c:order val="1"/>
          <c:tx>
            <c:strRef>
              <c:f>'6.1'!$A$24</c:f>
              <c:strCache>
                <c:ptCount val="1"/>
                <c:pt idx="0">
                  <c:v>Public transfer outflows</c:v>
                </c:pt>
              </c:strCache>
            </c:strRef>
          </c:tx>
          <c:spPr>
            <a:ln w="57150" cap="rnd">
              <a:solidFill>
                <a:schemeClr val="accent1"/>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'6.1'!$C$24:$CO$24</c:f>
              <c:numCache>
                <c:formatCode>_-* #,##0_-;\-* #,##0_-;_-* "-"??_-;_-@_-</c:formatCode>
                <c:ptCount val="91"/>
                <c:pt idx="0">
                  <c:v>4667.4697135592123</c:v>
                </c:pt>
                <c:pt idx="1">
                  <c:v>4477.5080407068053</c:v>
                </c:pt>
                <c:pt idx="2">
                  <c:v>5256.3851045704414</c:v>
                </c:pt>
                <c:pt idx="3">
                  <c:v>5746.5775856979026</c:v>
                </c:pt>
                <c:pt idx="4">
                  <c:v>6196.1061373544144</c:v>
                </c:pt>
                <c:pt idx="5">
                  <c:v>6898.0396439149863</c:v>
                </c:pt>
                <c:pt idx="6">
                  <c:v>7040.8637842665194</c:v>
                </c:pt>
                <c:pt idx="7">
                  <c:v>7250.5685402956897</c:v>
                </c:pt>
                <c:pt idx="8">
                  <c:v>7457.1064317483679</c:v>
                </c:pt>
                <c:pt idx="9">
                  <c:v>7713.1735080178078</c:v>
                </c:pt>
                <c:pt idx="10">
                  <c:v>9221.4318509609038</c:v>
                </c:pt>
                <c:pt idx="11">
                  <c:v>9486.727666486895</c:v>
                </c:pt>
                <c:pt idx="12">
                  <c:v>9784.4197254885312</c:v>
                </c:pt>
                <c:pt idx="13">
                  <c:v>10072.90982417229</c:v>
                </c:pt>
                <c:pt idx="14">
                  <c:v>10484.161691232988</c:v>
                </c:pt>
                <c:pt idx="15">
                  <c:v>12440.743485819483</c:v>
                </c:pt>
                <c:pt idx="16">
                  <c:v>13914.577628196796</c:v>
                </c:pt>
                <c:pt idx="17">
                  <c:v>15649.286010788051</c:v>
                </c:pt>
                <c:pt idx="18">
                  <c:v>18167.830176671287</c:v>
                </c:pt>
                <c:pt idx="19">
                  <c:v>21282.23559930878</c:v>
                </c:pt>
                <c:pt idx="20">
                  <c:v>26248.040017158663</c:v>
                </c:pt>
                <c:pt idx="21">
                  <c:v>30032.689807001218</c:v>
                </c:pt>
                <c:pt idx="22">
                  <c:v>33969.170494932201</c:v>
                </c:pt>
                <c:pt idx="23">
                  <c:v>37442.771385748805</c:v>
                </c:pt>
                <c:pt idx="24">
                  <c:v>40613.482593790643</c:v>
                </c:pt>
                <c:pt idx="25">
                  <c:v>45081.543747711265</c:v>
                </c:pt>
                <c:pt idx="26">
                  <c:v>47454.283668958196</c:v>
                </c:pt>
                <c:pt idx="27">
                  <c:v>49351.826865599884</c:v>
                </c:pt>
                <c:pt idx="28">
                  <c:v>51144.415033971149</c:v>
                </c:pt>
                <c:pt idx="29">
                  <c:v>52376.703615363251</c:v>
                </c:pt>
                <c:pt idx="30">
                  <c:v>53725.307592626785</c:v>
                </c:pt>
                <c:pt idx="31">
                  <c:v>54221.492530487048</c:v>
                </c:pt>
                <c:pt idx="32">
                  <c:v>54459.544724182357</c:v>
                </c:pt>
                <c:pt idx="33">
                  <c:v>54582.856975786897</c:v>
                </c:pt>
                <c:pt idx="34">
                  <c:v>55123.570464305667</c:v>
                </c:pt>
                <c:pt idx="35">
                  <c:v>55837.732954504274</c:v>
                </c:pt>
                <c:pt idx="36">
                  <c:v>56395.424230550801</c:v>
                </c:pt>
                <c:pt idx="37">
                  <c:v>56748.507727821721</c:v>
                </c:pt>
                <c:pt idx="38">
                  <c:v>56612.382611635847</c:v>
                </c:pt>
                <c:pt idx="39">
                  <c:v>55624.501783316489</c:v>
                </c:pt>
                <c:pt idx="40">
                  <c:v>53902.054338348433</c:v>
                </c:pt>
                <c:pt idx="41">
                  <c:v>52211.551468892001</c:v>
                </c:pt>
                <c:pt idx="42">
                  <c:v>50333.202709384765</c:v>
                </c:pt>
                <c:pt idx="43">
                  <c:v>48427.382753562</c:v>
                </c:pt>
                <c:pt idx="44">
                  <c:v>46635.888915662988</c:v>
                </c:pt>
                <c:pt idx="45">
                  <c:v>44973.621315512777</c:v>
                </c:pt>
                <c:pt idx="46">
                  <c:v>43196.319341570219</c:v>
                </c:pt>
                <c:pt idx="47">
                  <c:v>41717.084198212971</c:v>
                </c:pt>
                <c:pt idx="48">
                  <c:v>40430.186423911888</c:v>
                </c:pt>
                <c:pt idx="49">
                  <c:v>39519.658443111904</c:v>
                </c:pt>
                <c:pt idx="50">
                  <c:v>39132.849523693883</c:v>
                </c:pt>
                <c:pt idx="51">
                  <c:v>38587.741930723489</c:v>
                </c:pt>
                <c:pt idx="52">
                  <c:v>37917.342544553678</c:v>
                </c:pt>
                <c:pt idx="53">
                  <c:v>37201.20642072308</c:v>
                </c:pt>
                <c:pt idx="54">
                  <c:v>36232.177883727956</c:v>
                </c:pt>
                <c:pt idx="55">
                  <c:v>35614.951459014206</c:v>
                </c:pt>
                <c:pt idx="56">
                  <c:v>34313.044061116248</c:v>
                </c:pt>
                <c:pt idx="57">
                  <c:v>32870.507740458532</c:v>
                </c:pt>
                <c:pt idx="58">
                  <c:v>31359.221103915082</c:v>
                </c:pt>
                <c:pt idx="59">
                  <c:v>29717.190394565692</c:v>
                </c:pt>
                <c:pt idx="60">
                  <c:v>28978.342387650162</c:v>
                </c:pt>
                <c:pt idx="61">
                  <c:v>27285.92626260141</c:v>
                </c:pt>
                <c:pt idx="62">
                  <c:v>25488.606448102473</c:v>
                </c:pt>
                <c:pt idx="63">
                  <c:v>23577.87131305036</c:v>
                </c:pt>
                <c:pt idx="64">
                  <c:v>21669.081427779085</c:v>
                </c:pt>
                <c:pt idx="65">
                  <c:v>20567.976209974408</c:v>
                </c:pt>
                <c:pt idx="66">
                  <c:v>18552.260798505122</c:v>
                </c:pt>
                <c:pt idx="67">
                  <c:v>16752.412707083946</c:v>
                </c:pt>
                <c:pt idx="68">
                  <c:v>15179.041757831757</c:v>
                </c:pt>
                <c:pt idx="69">
                  <c:v>13823.432141708563</c:v>
                </c:pt>
                <c:pt idx="70">
                  <c:v>13428.318306924188</c:v>
                </c:pt>
                <c:pt idx="71">
                  <c:v>12401.464008884968</c:v>
                </c:pt>
                <c:pt idx="72">
                  <c:v>11496.339374931575</c:v>
                </c:pt>
                <c:pt idx="73">
                  <c:v>10656.3493332736</c:v>
                </c:pt>
                <c:pt idx="74">
                  <c:v>9880.9548217125866</c:v>
                </c:pt>
                <c:pt idx="75">
                  <c:v>9655.5559080312669</c:v>
                </c:pt>
                <c:pt idx="76">
                  <c:v>8950.2900015148571</c:v>
                </c:pt>
                <c:pt idx="77">
                  <c:v>8291.2203975350458</c:v>
                </c:pt>
                <c:pt idx="78">
                  <c:v>7680.2795452690889</c:v>
                </c:pt>
                <c:pt idx="79">
                  <c:v>7120.4982109421362</c:v>
                </c:pt>
                <c:pt idx="80">
                  <c:v>6984.7479312317928</c:v>
                </c:pt>
                <c:pt idx="81">
                  <c:v>6460.8198400035089</c:v>
                </c:pt>
                <c:pt idx="82">
                  <c:v>5930.285539741405</c:v>
                </c:pt>
                <c:pt idx="83">
                  <c:v>5405.9505139786115</c:v>
                </c:pt>
                <c:pt idx="84">
                  <c:v>4884.2056257055101</c:v>
                </c:pt>
                <c:pt idx="85">
                  <c:v>4601.4128667530485</c:v>
                </c:pt>
                <c:pt idx="86">
                  <c:v>4093.4188631032989</c:v>
                </c:pt>
                <c:pt idx="87">
                  <c:v>3612.995588759009</c:v>
                </c:pt>
                <c:pt idx="88">
                  <c:v>3148.4849915464156</c:v>
                </c:pt>
                <c:pt idx="89">
                  <c:v>2692.6749824589447</c:v>
                </c:pt>
                <c:pt idx="90">
                  <c:v>10624.654017227087</c:v>
                </c:pt>
              </c:numCache>
            </c:numRef>
          </c:val>
          <c:smooth val="0"/>
          <c:extLst>
            <c:ext xmlns:c16="http://schemas.microsoft.com/office/drawing/2014/chart" uri="{C3380CC4-5D6E-409C-BE32-E72D297353CC}">
              <c16:uniqueId val="{00000001-7943-4A77-9521-03D7E1D02FF9}"/>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78288"/>
        <c:crosses val="autoZero"/>
        <c:auto val="1"/>
        <c:lblAlgn val="ctr"/>
        <c:lblOffset val="100"/>
        <c:tickLblSkip val="5"/>
        <c:noMultiLvlLbl val="0"/>
      </c:catAx>
      <c:valAx>
        <c:axId val="721978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US" sz="800"/>
                  <a:t>Million of current ARS</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196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Grupo 1</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'5.1-SES2'!$A$7</c:f>
              <c:strCache>
                <c:ptCount val="1"/>
                <c:pt idx="0">
                  <c:v>Consumption</c:v>
                </c:pt>
              </c:strCache>
            </c:strRef>
          </c:tx>
          <c:spPr>
            <a:ln w="28575" cap="rnd">
              <a:solidFill>
                <a:schemeClr val="accent1"/>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'5.1-SES1'!$C$7:$CO$7</c:f>
              <c:numCache>
                <c:formatCode>_-* #,##0_-;\-* #,##0_-;_-* "-"??_-;_-@_-</c:formatCode>
                <c:ptCount val="91"/>
                <c:pt idx="0">
                  <c:v>59346.737709892732</c:v>
                </c:pt>
                <c:pt idx="1">
                  <c:v>48586.546464377476</c:v>
                </c:pt>
                <c:pt idx="2">
                  <c:v>52324.468998930388</c:v>
                </c:pt>
                <c:pt idx="3">
                  <c:v>61424.088186243716</c:v>
                </c:pt>
                <c:pt idx="4">
                  <c:v>75109.21871510979</c:v>
                </c:pt>
                <c:pt idx="5">
                  <c:v>80313.698310694104</c:v>
                </c:pt>
                <c:pt idx="6">
                  <c:v>83870.761093830748</c:v>
                </c:pt>
                <c:pt idx="7">
                  <c:v>86507.927794960749</c:v>
                </c:pt>
                <c:pt idx="8">
                  <c:v>90080.50283546203</c:v>
                </c:pt>
                <c:pt idx="9">
                  <c:v>91621.864375151272</c:v>
                </c:pt>
                <c:pt idx="10">
                  <c:v>93723.612693990901</c:v>
                </c:pt>
                <c:pt idx="11">
                  <c:v>96650.993312651626</c:v>
                </c:pt>
                <c:pt idx="12">
                  <c:v>99546.534727070393</c:v>
                </c:pt>
                <c:pt idx="13">
                  <c:v>101011.11565969429</c:v>
                </c:pt>
                <c:pt idx="14">
                  <c:v>102329.16678670779</c:v>
                </c:pt>
                <c:pt idx="15">
                  <c:v>105921.64686977549</c:v>
                </c:pt>
                <c:pt idx="16">
                  <c:v>111919.98314652836</c:v>
                </c:pt>
                <c:pt idx="17">
                  <c:v>109835.52951317403</c:v>
                </c:pt>
                <c:pt idx="18">
                  <c:v>110823.28181994533</c:v>
                </c:pt>
                <c:pt idx="19">
                  <c:v>107905.87792725331</c:v>
                </c:pt>
                <c:pt idx="20">
                  <c:v>104853.13762000662</c:v>
                </c:pt>
                <c:pt idx="21">
                  <c:v>106609.73333866146</c:v>
                </c:pt>
                <c:pt idx="22">
                  <c:v>108857.39426548521</c:v>
                </c:pt>
                <c:pt idx="23">
                  <c:v>110628.21611387868</c:v>
                </c:pt>
                <c:pt idx="24">
                  <c:v>112890.47349008852</c:v>
                </c:pt>
                <c:pt idx="25">
                  <c:v>114445.47602191051</c:v>
                </c:pt>
                <c:pt idx="26">
                  <c:v>115929.23584853143</c:v>
                </c:pt>
                <c:pt idx="27">
                  <c:v>116241.3127103252</c:v>
                </c:pt>
                <c:pt idx="28">
                  <c:v>117626.98861800077</c:v>
                </c:pt>
                <c:pt idx="29">
                  <c:v>118852.91892127346</c:v>
                </c:pt>
                <c:pt idx="30">
                  <c:v>115964.59023851802</c:v>
                </c:pt>
                <c:pt idx="31">
                  <c:v>115556.39941978971</c:v>
                </c:pt>
                <c:pt idx="32">
                  <c:v>115659.84455078925</c:v>
                </c:pt>
                <c:pt idx="33">
                  <c:v>116456.16984867408</c:v>
                </c:pt>
                <c:pt idx="34">
                  <c:v>116557.16588191461</c:v>
                </c:pt>
                <c:pt idx="35">
                  <c:v>117673.27417257411</c:v>
                </c:pt>
                <c:pt idx="36">
                  <c:v>117084.26491445622</c:v>
                </c:pt>
                <c:pt idx="37">
                  <c:v>116176.64727608013</c:v>
                </c:pt>
                <c:pt idx="38">
                  <c:v>116163.11265625936</c:v>
                </c:pt>
                <c:pt idx="39">
                  <c:v>114908.27871290346</c:v>
                </c:pt>
                <c:pt idx="40">
                  <c:v>114110.57032981217</c:v>
                </c:pt>
                <c:pt idx="41">
                  <c:v>113626.98043991083</c:v>
                </c:pt>
                <c:pt idx="42">
                  <c:v>113628.18371311793</c:v>
                </c:pt>
                <c:pt idx="43">
                  <c:v>113598.21477785021</c:v>
                </c:pt>
                <c:pt idx="44">
                  <c:v>114771.55063716747</c:v>
                </c:pt>
                <c:pt idx="45">
                  <c:v>116851.57917335289</c:v>
                </c:pt>
                <c:pt idx="46">
                  <c:v>117749.46260451454</c:v>
                </c:pt>
                <c:pt idx="47">
                  <c:v>118281.17020202163</c:v>
                </c:pt>
                <c:pt idx="48">
                  <c:v>119248.87975063156</c:v>
                </c:pt>
                <c:pt idx="49">
                  <c:v>119848.05194863117</c:v>
                </c:pt>
                <c:pt idx="50">
                  <c:v>119851.86001897728</c:v>
                </c:pt>
                <c:pt idx="51">
                  <c:v>119832.89627810907</c:v>
                </c:pt>
                <c:pt idx="52">
                  <c:v>120086.37805047126</c:v>
                </c:pt>
                <c:pt idx="53">
                  <c:v>119894.35076818155</c:v>
                </c:pt>
                <c:pt idx="54">
                  <c:v>119492.72327862438</c:v>
                </c:pt>
                <c:pt idx="55">
                  <c:v>119463.50648760234</c:v>
                </c:pt>
                <c:pt idx="56">
                  <c:v>119380.19194275141</c:v>
                </c:pt>
                <c:pt idx="57">
                  <c:v>119054.45198058765</c:v>
                </c:pt>
                <c:pt idx="58">
                  <c:v>118517.00744901446</c:v>
                </c:pt>
                <c:pt idx="59">
                  <c:v>117922.55710988562</c:v>
                </c:pt>
                <c:pt idx="60">
                  <c:v>122430.64234850711</c:v>
                </c:pt>
                <c:pt idx="61">
                  <c:v>122027.13547215625</c:v>
                </c:pt>
                <c:pt idx="62">
                  <c:v>122067.99690965105</c:v>
                </c:pt>
                <c:pt idx="63">
                  <c:v>121663.22433792995</c:v>
                </c:pt>
                <c:pt idx="64">
                  <c:v>121589.37745340864</c:v>
                </c:pt>
                <c:pt idx="65">
                  <c:v>133499.17716703334</c:v>
                </c:pt>
                <c:pt idx="66">
                  <c:v>133129.34592323261</c:v>
                </c:pt>
                <c:pt idx="67">
                  <c:v>132480.57927146711</c:v>
                </c:pt>
                <c:pt idx="68">
                  <c:v>132020.9257426523</c:v>
                </c:pt>
                <c:pt idx="69">
                  <c:v>131730.23124268907</c:v>
                </c:pt>
                <c:pt idx="70">
                  <c:v>135514.68625731952</c:v>
                </c:pt>
                <c:pt idx="71">
                  <c:v>135281.29574245791</c:v>
                </c:pt>
                <c:pt idx="72">
                  <c:v>134709.29312431312</c:v>
                </c:pt>
                <c:pt idx="73">
                  <c:v>134498.30350599712</c:v>
                </c:pt>
                <c:pt idx="74">
                  <c:v>134073.89683369588</c:v>
                </c:pt>
                <c:pt idx="75">
                  <c:v>133975.94900060812</c:v>
                </c:pt>
                <c:pt idx="76">
                  <c:v>133319.56122789567</c:v>
                </c:pt>
                <c:pt idx="77">
                  <c:v>133012.96153304796</c:v>
                </c:pt>
                <c:pt idx="78">
                  <c:v>132542.74581316797</c:v>
                </c:pt>
                <c:pt idx="79">
                  <c:v>132690.00806049377</c:v>
                </c:pt>
                <c:pt idx="80">
                  <c:v>133111.87981344856</c:v>
                </c:pt>
                <c:pt idx="81">
                  <c:v>133759.79982480372</c:v>
                </c:pt>
                <c:pt idx="82">
                  <c:v>134385.07485596766</c:v>
                </c:pt>
                <c:pt idx="83">
                  <c:v>135197.47879904124</c:v>
                </c:pt>
                <c:pt idx="84">
                  <c:v>135582.8339285533</c:v>
                </c:pt>
                <c:pt idx="85">
                  <c:v>137542.85063039869</c:v>
                </c:pt>
                <c:pt idx="86">
                  <c:v>137858.93377717258</c:v>
                </c:pt>
                <c:pt idx="87">
                  <c:v>138172.2329730551</c:v>
                </c:pt>
                <c:pt idx="88">
                  <c:v>138501.16087977224</c:v>
                </c:pt>
                <c:pt idx="89">
                  <c:v>138823.79224428203</c:v>
                </c:pt>
                <c:pt idx="90">
                  <c:v>138211.44265776727</c:v>
                </c:pt>
              </c:numCache>
            </c:numRef>
          </c:val>
          <c:smooth val="0"/>
          <c:extLst>
            <c:ext xmlns:c16="http://schemas.microsoft.com/office/drawing/2014/chart" uri="{C3380CC4-5D6E-409C-BE32-E72D297353CC}">
              <c16:uniqueId val="{00000000-2720-4997-8041-E4B67EAECB1E}"/>
            </c:ext>
          </c:extLst>
        </c:ser>
        <c:ser>
          <c:idx val="1"/>
          <c:order val="1"/>
          <c:tx>
            <c:strRef>
              <c:f>'5.1-SES1'!$A$16</c:f>
              <c:strCache>
                <c:ptCount val="1"/>
                <c:pt idx="0">
                  <c:v>Labour income</c:v>
                </c:pt>
              </c:strCache>
            </c:strRef>
          </c:tx>
          <c:spPr>
            <a:ln w="28575" cap="rnd">
              <a:solidFill>
                <a:schemeClr val="accent2"/>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'5.1-SES1'!$C$16:$CO$16</c:f>
              <c:numCache>
                <c:formatCode>_-* #,##0_-;\-* #,##0_-;_-* "-"??_-;_-@_-</c:formatCode>
                <c:ptCount val="91"/>
                <c:pt idx="0">
                  <c:v>0</c:v>
                </c:pt>
                <c:pt idx="1">
                  <c:v>0</c:v>
                </c:pt>
                <c:pt idx="2">
                  <c:v>0</c:v>
                </c:pt>
                <c:pt idx="3">
                  <c:v>0</c:v>
                </c:pt>
                <c:pt idx="4">
                  <c:v>0</c:v>
                </c:pt>
                <c:pt idx="5">
                  <c:v>0</c:v>
                </c:pt>
                <c:pt idx="6">
                  <c:v>8.0383458100054277</c:v>
                </c:pt>
                <c:pt idx="7">
                  <c:v>125.3374464330613</c:v>
                </c:pt>
                <c:pt idx="8">
                  <c:v>222.4758238955788</c:v>
                </c:pt>
                <c:pt idx="9">
                  <c:v>274.62420476463109</c:v>
                </c:pt>
                <c:pt idx="10">
                  <c:v>262.86224966901904</c:v>
                </c:pt>
                <c:pt idx="11">
                  <c:v>287.97351159453882</c:v>
                </c:pt>
                <c:pt idx="12">
                  <c:v>393.44828013388957</c:v>
                </c:pt>
                <c:pt idx="13">
                  <c:v>984.6915692122667</c:v>
                </c:pt>
                <c:pt idx="14">
                  <c:v>2299.3708825437179</c:v>
                </c:pt>
                <c:pt idx="15">
                  <c:v>4989.2863411691369</c:v>
                </c:pt>
                <c:pt idx="16">
                  <c:v>9267.3379712452115</c:v>
                </c:pt>
                <c:pt idx="17">
                  <c:v>15544.303392844746</c:v>
                </c:pt>
                <c:pt idx="18">
                  <c:v>23441.404961851011</c:v>
                </c:pt>
                <c:pt idx="19">
                  <c:v>32787.474719722944</c:v>
                </c:pt>
                <c:pt idx="20">
                  <c:v>42743.194883403827</c:v>
                </c:pt>
                <c:pt idx="21">
                  <c:v>52985.950903104786</c:v>
                </c:pt>
                <c:pt idx="22">
                  <c:v>62674.997597860027</c:v>
                </c:pt>
                <c:pt idx="23">
                  <c:v>71507.59758774245</c:v>
                </c:pt>
                <c:pt idx="24">
                  <c:v>79809.866179716366</c:v>
                </c:pt>
                <c:pt idx="25">
                  <c:v>86882.446563241509</c:v>
                </c:pt>
                <c:pt idx="26">
                  <c:v>92444.352662850026</c:v>
                </c:pt>
                <c:pt idx="27">
                  <c:v>96889.946987868359</c:v>
                </c:pt>
                <c:pt idx="28">
                  <c:v>100172.86386074532</c:v>
                </c:pt>
                <c:pt idx="29">
                  <c:v>101856.99846567026</c:v>
                </c:pt>
                <c:pt idx="30">
                  <c:v>102991.44750568955</c:v>
                </c:pt>
                <c:pt idx="31">
                  <c:v>104427.45592444591</c:v>
                </c:pt>
                <c:pt idx="32">
                  <c:v>105490.49649812859</c:v>
                </c:pt>
                <c:pt idx="33">
                  <c:v>106980.62521055274</c:v>
                </c:pt>
                <c:pt idx="34">
                  <c:v>108546.20172568809</c:v>
                </c:pt>
                <c:pt idx="35">
                  <c:v>110472.48296568907</c:v>
                </c:pt>
                <c:pt idx="36">
                  <c:v>111930.09610165327</c:v>
                </c:pt>
                <c:pt idx="37">
                  <c:v>113326.96710005085</c:v>
                </c:pt>
                <c:pt idx="38">
                  <c:v>114225.90691483997</c:v>
                </c:pt>
                <c:pt idx="39">
                  <c:v>115271.95834354588</c:v>
                </c:pt>
                <c:pt idx="40">
                  <c:v>115952.50873797123</c:v>
                </c:pt>
                <c:pt idx="41">
                  <c:v>115961.08813819912</c:v>
                </c:pt>
                <c:pt idx="42">
                  <c:v>116158.1675483768</c:v>
                </c:pt>
                <c:pt idx="43">
                  <c:v>116051.98783150349</c:v>
                </c:pt>
                <c:pt idx="44">
                  <c:v>115496.49515229493</c:v>
                </c:pt>
                <c:pt idx="45">
                  <c:v>114483.1050042358</c:v>
                </c:pt>
                <c:pt idx="46">
                  <c:v>114232.1723568427</c:v>
                </c:pt>
                <c:pt idx="47">
                  <c:v>113545.79442928784</c:v>
                </c:pt>
                <c:pt idx="48">
                  <c:v>112792.54590057486</c:v>
                </c:pt>
                <c:pt idx="49">
                  <c:v>112350.0027122891</c:v>
                </c:pt>
                <c:pt idx="50">
                  <c:v>111427.45394677322</c:v>
                </c:pt>
                <c:pt idx="51">
                  <c:v>109280.22125466385</c:v>
                </c:pt>
                <c:pt idx="52">
                  <c:v>106183.17205332698</c:v>
                </c:pt>
                <c:pt idx="53">
                  <c:v>102732.72489199253</c:v>
                </c:pt>
                <c:pt idx="54">
                  <c:v>98211.678662927603</c:v>
                </c:pt>
                <c:pt idx="55">
                  <c:v>93555.256889589044</c:v>
                </c:pt>
                <c:pt idx="56">
                  <c:v>89338.040490962609</c:v>
                </c:pt>
                <c:pt idx="57">
                  <c:v>85391.912068685575</c:v>
                </c:pt>
                <c:pt idx="58">
                  <c:v>81517.337397522293</c:v>
                </c:pt>
                <c:pt idx="59">
                  <c:v>77213.735311247787</c:v>
                </c:pt>
                <c:pt idx="60">
                  <c:v>72845.634381650743</c:v>
                </c:pt>
                <c:pt idx="61">
                  <c:v>67623.387822508987</c:v>
                </c:pt>
                <c:pt idx="62">
                  <c:v>62010.028495248698</c:v>
                </c:pt>
                <c:pt idx="63">
                  <c:v>54899.884779762186</c:v>
                </c:pt>
                <c:pt idx="64">
                  <c:v>48222.230709153169</c:v>
                </c:pt>
                <c:pt idx="65">
                  <c:v>40866.655324390405</c:v>
                </c:pt>
                <c:pt idx="66">
                  <c:v>33626.437141424205</c:v>
                </c:pt>
                <c:pt idx="67">
                  <c:v>26513.093235355725</c:v>
                </c:pt>
                <c:pt idx="68">
                  <c:v>21144.741232377404</c:v>
                </c:pt>
                <c:pt idx="69">
                  <c:v>16407.924709953171</c:v>
                </c:pt>
                <c:pt idx="70">
                  <c:v>13071.899404418014</c:v>
                </c:pt>
                <c:pt idx="71">
                  <c:v>10830.769288176991</c:v>
                </c:pt>
                <c:pt idx="72">
                  <c:v>9604.3723989229875</c:v>
                </c:pt>
                <c:pt idx="73">
                  <c:v>8577.3079618964548</c:v>
                </c:pt>
                <c:pt idx="74">
                  <c:v>7618.3406188943736</c:v>
                </c:pt>
                <c:pt idx="75">
                  <c:v>6616.6679877127863</c:v>
                </c:pt>
                <c:pt idx="76">
                  <c:v>5646.6574097990542</c:v>
                </c:pt>
                <c:pt idx="77">
                  <c:v>4712.4799603325582</c:v>
                </c:pt>
                <c:pt idx="78">
                  <c:v>3859.6647277926104</c:v>
                </c:pt>
                <c:pt idx="79">
                  <c:v>3246.8374729384427</c:v>
                </c:pt>
                <c:pt idx="80">
                  <c:v>2914.9748088135643</c:v>
                </c:pt>
                <c:pt idx="81">
                  <c:v>2645.570341276758</c:v>
                </c:pt>
                <c:pt idx="82">
                  <c:v>2354.3466624682533</c:v>
                </c:pt>
                <c:pt idx="83">
                  <c:v>2046.2827490682027</c:v>
                </c:pt>
                <c:pt idx="84">
                  <c:v>1689.0525898482888</c:v>
                </c:pt>
                <c:pt idx="85">
                  <c:v>1252.5528362403368</c:v>
                </c:pt>
                <c:pt idx="86">
                  <c:v>624.55403628376314</c:v>
                </c:pt>
                <c:pt idx="87">
                  <c:v>291.34838096550209</c:v>
                </c:pt>
                <c:pt idx="88">
                  <c:v>152.97641326625728</c:v>
                </c:pt>
                <c:pt idx="89">
                  <c:v>8.3093481915355714</c:v>
                </c:pt>
                <c:pt idx="90">
                  <c:v>0</c:v>
                </c:pt>
              </c:numCache>
            </c:numRef>
          </c:val>
          <c:smooth val="0"/>
          <c:extLst>
            <c:ext xmlns:c16="http://schemas.microsoft.com/office/drawing/2014/chart" uri="{C3380CC4-5D6E-409C-BE32-E72D297353CC}">
              <c16:uniqueId val="{00000001-2720-4997-8041-E4B67EAECB1E}"/>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max val="3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Current 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Grupo 1</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'5.1-SES2'!$A$7</c:f>
              <c:strCache>
                <c:ptCount val="1"/>
                <c:pt idx="0">
                  <c:v>Consumption</c:v>
                </c:pt>
              </c:strCache>
            </c:strRef>
          </c:tx>
          <c:spPr>
            <a:ln w="28575" cap="rnd">
              <a:solidFill>
                <a:schemeClr val="accent1"/>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'5.1-SES1'!$C$7:$CO$7</c:f>
              <c:numCache>
                <c:formatCode>_-* #,##0_-;\-* #,##0_-;_-* "-"??_-;_-@_-</c:formatCode>
                <c:ptCount val="91"/>
                <c:pt idx="0">
                  <c:v>59346.737709892732</c:v>
                </c:pt>
                <c:pt idx="1">
                  <c:v>48586.546464377476</c:v>
                </c:pt>
                <c:pt idx="2">
                  <c:v>52324.468998930388</c:v>
                </c:pt>
                <c:pt idx="3">
                  <c:v>61424.088186243716</c:v>
                </c:pt>
                <c:pt idx="4">
                  <c:v>75109.21871510979</c:v>
                </c:pt>
                <c:pt idx="5">
                  <c:v>80313.698310694104</c:v>
                </c:pt>
                <c:pt idx="6">
                  <c:v>83870.761093830748</c:v>
                </c:pt>
                <c:pt idx="7">
                  <c:v>86507.927794960749</c:v>
                </c:pt>
                <c:pt idx="8">
                  <c:v>90080.50283546203</c:v>
                </c:pt>
                <c:pt idx="9">
                  <c:v>91621.864375151272</c:v>
                </c:pt>
                <c:pt idx="10">
                  <c:v>93723.612693990901</c:v>
                </c:pt>
                <c:pt idx="11">
                  <c:v>96650.993312651626</c:v>
                </c:pt>
                <c:pt idx="12">
                  <c:v>99546.534727070393</c:v>
                </c:pt>
                <c:pt idx="13">
                  <c:v>101011.11565969429</c:v>
                </c:pt>
                <c:pt idx="14">
                  <c:v>102329.16678670779</c:v>
                </c:pt>
                <c:pt idx="15">
                  <c:v>105921.64686977549</c:v>
                </c:pt>
                <c:pt idx="16">
                  <c:v>111919.98314652836</c:v>
                </c:pt>
                <c:pt idx="17">
                  <c:v>109835.52951317403</c:v>
                </c:pt>
                <c:pt idx="18">
                  <c:v>110823.28181994533</c:v>
                </c:pt>
                <c:pt idx="19">
                  <c:v>107905.87792725331</c:v>
                </c:pt>
                <c:pt idx="20">
                  <c:v>104853.13762000662</c:v>
                </c:pt>
                <c:pt idx="21">
                  <c:v>106609.73333866146</c:v>
                </c:pt>
                <c:pt idx="22">
                  <c:v>108857.39426548521</c:v>
                </c:pt>
                <c:pt idx="23">
                  <c:v>110628.21611387868</c:v>
                </c:pt>
                <c:pt idx="24">
                  <c:v>112890.47349008852</c:v>
                </c:pt>
                <c:pt idx="25">
                  <c:v>114445.47602191051</c:v>
                </c:pt>
                <c:pt idx="26">
                  <c:v>115929.23584853143</c:v>
                </c:pt>
                <c:pt idx="27">
                  <c:v>116241.3127103252</c:v>
                </c:pt>
                <c:pt idx="28">
                  <c:v>117626.98861800077</c:v>
                </c:pt>
                <c:pt idx="29">
                  <c:v>118852.91892127346</c:v>
                </c:pt>
                <c:pt idx="30">
                  <c:v>115964.59023851802</c:v>
                </c:pt>
                <c:pt idx="31">
                  <c:v>115556.39941978971</c:v>
                </c:pt>
                <c:pt idx="32">
                  <c:v>115659.84455078925</c:v>
                </c:pt>
                <c:pt idx="33">
                  <c:v>116456.16984867408</c:v>
                </c:pt>
                <c:pt idx="34">
                  <c:v>116557.16588191461</c:v>
                </c:pt>
                <c:pt idx="35">
                  <c:v>117673.27417257411</c:v>
                </c:pt>
                <c:pt idx="36">
                  <c:v>117084.26491445622</c:v>
                </c:pt>
                <c:pt idx="37">
                  <c:v>116176.64727608013</c:v>
                </c:pt>
                <c:pt idx="38">
                  <c:v>116163.11265625936</c:v>
                </c:pt>
                <c:pt idx="39">
                  <c:v>114908.27871290346</c:v>
                </c:pt>
                <c:pt idx="40">
                  <c:v>114110.57032981217</c:v>
                </c:pt>
                <c:pt idx="41">
                  <c:v>113626.98043991083</c:v>
                </c:pt>
                <c:pt idx="42">
                  <c:v>113628.18371311793</c:v>
                </c:pt>
                <c:pt idx="43">
                  <c:v>113598.21477785021</c:v>
                </c:pt>
                <c:pt idx="44">
                  <c:v>114771.55063716747</c:v>
                </c:pt>
                <c:pt idx="45">
                  <c:v>116851.57917335289</c:v>
                </c:pt>
                <c:pt idx="46">
                  <c:v>117749.46260451454</c:v>
                </c:pt>
                <c:pt idx="47">
                  <c:v>118281.17020202163</c:v>
                </c:pt>
                <c:pt idx="48">
                  <c:v>119248.87975063156</c:v>
                </c:pt>
                <c:pt idx="49">
                  <c:v>119848.05194863117</c:v>
                </c:pt>
                <c:pt idx="50">
                  <c:v>119851.86001897728</c:v>
                </c:pt>
                <c:pt idx="51">
                  <c:v>119832.89627810907</c:v>
                </c:pt>
                <c:pt idx="52">
                  <c:v>120086.37805047126</c:v>
                </c:pt>
                <c:pt idx="53">
                  <c:v>119894.35076818155</c:v>
                </c:pt>
                <c:pt idx="54">
                  <c:v>119492.72327862438</c:v>
                </c:pt>
                <c:pt idx="55">
                  <c:v>119463.50648760234</c:v>
                </c:pt>
                <c:pt idx="56">
                  <c:v>119380.19194275141</c:v>
                </c:pt>
                <c:pt idx="57">
                  <c:v>119054.45198058765</c:v>
                </c:pt>
                <c:pt idx="58">
                  <c:v>118517.00744901446</c:v>
                </c:pt>
                <c:pt idx="59">
                  <c:v>117922.55710988562</c:v>
                </c:pt>
                <c:pt idx="60">
                  <c:v>122430.64234850711</c:v>
                </c:pt>
                <c:pt idx="61">
                  <c:v>122027.13547215625</c:v>
                </c:pt>
                <c:pt idx="62">
                  <c:v>122067.99690965105</c:v>
                </c:pt>
                <c:pt idx="63">
                  <c:v>121663.22433792995</c:v>
                </c:pt>
                <c:pt idx="64">
                  <c:v>121589.37745340864</c:v>
                </c:pt>
                <c:pt idx="65">
                  <c:v>133499.17716703334</c:v>
                </c:pt>
                <c:pt idx="66">
                  <c:v>133129.34592323261</c:v>
                </c:pt>
                <c:pt idx="67">
                  <c:v>132480.57927146711</c:v>
                </c:pt>
                <c:pt idx="68">
                  <c:v>132020.9257426523</c:v>
                </c:pt>
                <c:pt idx="69">
                  <c:v>131730.23124268907</c:v>
                </c:pt>
                <c:pt idx="70">
                  <c:v>135514.68625731952</c:v>
                </c:pt>
                <c:pt idx="71">
                  <c:v>135281.29574245791</c:v>
                </c:pt>
                <c:pt idx="72">
                  <c:v>134709.29312431312</c:v>
                </c:pt>
                <c:pt idx="73">
                  <c:v>134498.30350599712</c:v>
                </c:pt>
                <c:pt idx="74">
                  <c:v>134073.89683369588</c:v>
                </c:pt>
                <c:pt idx="75">
                  <c:v>133975.94900060812</c:v>
                </c:pt>
                <c:pt idx="76">
                  <c:v>133319.56122789567</c:v>
                </c:pt>
                <c:pt idx="77">
                  <c:v>133012.96153304796</c:v>
                </c:pt>
                <c:pt idx="78">
                  <c:v>132542.74581316797</c:v>
                </c:pt>
                <c:pt idx="79">
                  <c:v>132690.00806049377</c:v>
                </c:pt>
                <c:pt idx="80">
                  <c:v>133111.87981344856</c:v>
                </c:pt>
                <c:pt idx="81">
                  <c:v>133759.79982480372</c:v>
                </c:pt>
                <c:pt idx="82">
                  <c:v>134385.07485596766</c:v>
                </c:pt>
                <c:pt idx="83">
                  <c:v>135197.47879904124</c:v>
                </c:pt>
                <c:pt idx="84">
                  <c:v>135582.8339285533</c:v>
                </c:pt>
                <c:pt idx="85">
                  <c:v>137542.85063039869</c:v>
                </c:pt>
                <c:pt idx="86">
                  <c:v>137858.93377717258</c:v>
                </c:pt>
                <c:pt idx="87">
                  <c:v>138172.2329730551</c:v>
                </c:pt>
                <c:pt idx="88">
                  <c:v>138501.16087977224</c:v>
                </c:pt>
                <c:pt idx="89">
                  <c:v>138823.79224428203</c:v>
                </c:pt>
                <c:pt idx="90">
                  <c:v>138211.44265776727</c:v>
                </c:pt>
              </c:numCache>
            </c:numRef>
          </c:val>
          <c:smooth val="0"/>
          <c:extLst>
            <c:ext xmlns:c16="http://schemas.microsoft.com/office/drawing/2014/chart" uri="{C3380CC4-5D6E-409C-BE32-E72D297353CC}">
              <c16:uniqueId val="{00000000-2720-4997-8041-E4B67EAECB1E}"/>
            </c:ext>
          </c:extLst>
        </c:ser>
        <c:ser>
          <c:idx val="1"/>
          <c:order val="1"/>
          <c:tx>
            <c:strRef>
              <c:f>'5.1-SES1'!$A$16</c:f>
              <c:strCache>
                <c:ptCount val="1"/>
                <c:pt idx="0">
                  <c:v>Labour income</c:v>
                </c:pt>
              </c:strCache>
            </c:strRef>
          </c:tx>
          <c:spPr>
            <a:ln w="28575" cap="rnd">
              <a:solidFill>
                <a:schemeClr val="accent2"/>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'5.1-SES1'!$C$16:$CO$16</c:f>
              <c:numCache>
                <c:formatCode>_-* #,##0_-;\-* #,##0_-;_-* "-"??_-;_-@_-</c:formatCode>
                <c:ptCount val="91"/>
                <c:pt idx="0">
                  <c:v>0</c:v>
                </c:pt>
                <c:pt idx="1">
                  <c:v>0</c:v>
                </c:pt>
                <c:pt idx="2">
                  <c:v>0</c:v>
                </c:pt>
                <c:pt idx="3">
                  <c:v>0</c:v>
                </c:pt>
                <c:pt idx="4">
                  <c:v>0</c:v>
                </c:pt>
                <c:pt idx="5">
                  <c:v>0</c:v>
                </c:pt>
                <c:pt idx="6">
                  <c:v>8.0383458100054277</c:v>
                </c:pt>
                <c:pt idx="7">
                  <c:v>125.3374464330613</c:v>
                </c:pt>
                <c:pt idx="8">
                  <c:v>222.4758238955788</c:v>
                </c:pt>
                <c:pt idx="9">
                  <c:v>274.62420476463109</c:v>
                </c:pt>
                <c:pt idx="10">
                  <c:v>262.86224966901904</c:v>
                </c:pt>
                <c:pt idx="11">
                  <c:v>287.97351159453882</c:v>
                </c:pt>
                <c:pt idx="12">
                  <c:v>393.44828013388957</c:v>
                </c:pt>
                <c:pt idx="13">
                  <c:v>984.6915692122667</c:v>
                </c:pt>
                <c:pt idx="14">
                  <c:v>2299.3708825437179</c:v>
                </c:pt>
                <c:pt idx="15">
                  <c:v>4989.2863411691369</c:v>
                </c:pt>
                <c:pt idx="16">
                  <c:v>9267.3379712452115</c:v>
                </c:pt>
                <c:pt idx="17">
                  <c:v>15544.303392844746</c:v>
                </c:pt>
                <c:pt idx="18">
                  <c:v>23441.404961851011</c:v>
                </c:pt>
                <c:pt idx="19">
                  <c:v>32787.474719722944</c:v>
                </c:pt>
                <c:pt idx="20">
                  <c:v>42743.194883403827</c:v>
                </c:pt>
                <c:pt idx="21">
                  <c:v>52985.950903104786</c:v>
                </c:pt>
                <c:pt idx="22">
                  <c:v>62674.997597860027</c:v>
                </c:pt>
                <c:pt idx="23">
                  <c:v>71507.59758774245</c:v>
                </c:pt>
                <c:pt idx="24">
                  <c:v>79809.866179716366</c:v>
                </c:pt>
                <c:pt idx="25">
                  <c:v>86882.446563241509</c:v>
                </c:pt>
                <c:pt idx="26">
                  <c:v>92444.352662850026</c:v>
                </c:pt>
                <c:pt idx="27">
                  <c:v>96889.946987868359</c:v>
                </c:pt>
                <c:pt idx="28">
                  <c:v>100172.86386074532</c:v>
                </c:pt>
                <c:pt idx="29">
                  <c:v>101856.99846567026</c:v>
                </c:pt>
                <c:pt idx="30">
                  <c:v>102991.44750568955</c:v>
                </c:pt>
                <c:pt idx="31">
                  <c:v>104427.45592444591</c:v>
                </c:pt>
                <c:pt idx="32">
                  <c:v>105490.49649812859</c:v>
                </c:pt>
                <c:pt idx="33">
                  <c:v>106980.62521055274</c:v>
                </c:pt>
                <c:pt idx="34">
                  <c:v>108546.20172568809</c:v>
                </c:pt>
                <c:pt idx="35">
                  <c:v>110472.48296568907</c:v>
                </c:pt>
                <c:pt idx="36">
                  <c:v>111930.09610165327</c:v>
                </c:pt>
                <c:pt idx="37">
                  <c:v>113326.96710005085</c:v>
                </c:pt>
                <c:pt idx="38">
                  <c:v>114225.90691483997</c:v>
                </c:pt>
                <c:pt idx="39">
                  <c:v>115271.95834354588</c:v>
                </c:pt>
                <c:pt idx="40">
                  <c:v>115952.50873797123</c:v>
                </c:pt>
                <c:pt idx="41">
                  <c:v>115961.08813819912</c:v>
                </c:pt>
                <c:pt idx="42">
                  <c:v>116158.1675483768</c:v>
                </c:pt>
                <c:pt idx="43">
                  <c:v>116051.98783150349</c:v>
                </c:pt>
                <c:pt idx="44">
                  <c:v>115496.49515229493</c:v>
                </c:pt>
                <c:pt idx="45">
                  <c:v>114483.1050042358</c:v>
                </c:pt>
                <c:pt idx="46">
                  <c:v>114232.1723568427</c:v>
                </c:pt>
                <c:pt idx="47">
                  <c:v>113545.79442928784</c:v>
                </c:pt>
                <c:pt idx="48">
                  <c:v>112792.54590057486</c:v>
                </c:pt>
                <c:pt idx="49">
                  <c:v>112350.0027122891</c:v>
                </c:pt>
                <c:pt idx="50">
                  <c:v>111427.45394677322</c:v>
                </c:pt>
                <c:pt idx="51">
                  <c:v>109280.22125466385</c:v>
                </c:pt>
                <c:pt idx="52">
                  <c:v>106183.17205332698</c:v>
                </c:pt>
                <c:pt idx="53">
                  <c:v>102732.72489199253</c:v>
                </c:pt>
                <c:pt idx="54">
                  <c:v>98211.678662927603</c:v>
                </c:pt>
                <c:pt idx="55">
                  <c:v>93555.256889589044</c:v>
                </c:pt>
                <c:pt idx="56">
                  <c:v>89338.040490962609</c:v>
                </c:pt>
                <c:pt idx="57">
                  <c:v>85391.912068685575</c:v>
                </c:pt>
                <c:pt idx="58">
                  <c:v>81517.337397522293</c:v>
                </c:pt>
                <c:pt idx="59">
                  <c:v>77213.735311247787</c:v>
                </c:pt>
                <c:pt idx="60">
                  <c:v>72845.634381650743</c:v>
                </c:pt>
                <c:pt idx="61">
                  <c:v>67623.387822508987</c:v>
                </c:pt>
                <c:pt idx="62">
                  <c:v>62010.028495248698</c:v>
                </c:pt>
                <c:pt idx="63">
                  <c:v>54899.884779762186</c:v>
                </c:pt>
                <c:pt idx="64">
                  <c:v>48222.230709153169</c:v>
                </c:pt>
                <c:pt idx="65">
                  <c:v>40866.655324390405</c:v>
                </c:pt>
                <c:pt idx="66">
                  <c:v>33626.437141424205</c:v>
                </c:pt>
                <c:pt idx="67">
                  <c:v>26513.093235355725</c:v>
                </c:pt>
                <c:pt idx="68">
                  <c:v>21144.741232377404</c:v>
                </c:pt>
                <c:pt idx="69">
                  <c:v>16407.924709953171</c:v>
                </c:pt>
                <c:pt idx="70">
                  <c:v>13071.899404418014</c:v>
                </c:pt>
                <c:pt idx="71">
                  <c:v>10830.769288176991</c:v>
                </c:pt>
                <c:pt idx="72">
                  <c:v>9604.3723989229875</c:v>
                </c:pt>
                <c:pt idx="73">
                  <c:v>8577.3079618964548</c:v>
                </c:pt>
                <c:pt idx="74">
                  <c:v>7618.3406188943736</c:v>
                </c:pt>
                <c:pt idx="75">
                  <c:v>6616.6679877127863</c:v>
                </c:pt>
                <c:pt idx="76">
                  <c:v>5646.6574097990542</c:v>
                </c:pt>
                <c:pt idx="77">
                  <c:v>4712.4799603325582</c:v>
                </c:pt>
                <c:pt idx="78">
                  <c:v>3859.6647277926104</c:v>
                </c:pt>
                <c:pt idx="79">
                  <c:v>3246.8374729384427</c:v>
                </c:pt>
                <c:pt idx="80">
                  <c:v>2914.9748088135643</c:v>
                </c:pt>
                <c:pt idx="81">
                  <c:v>2645.570341276758</c:v>
                </c:pt>
                <c:pt idx="82">
                  <c:v>2354.3466624682533</c:v>
                </c:pt>
                <c:pt idx="83">
                  <c:v>2046.2827490682027</c:v>
                </c:pt>
                <c:pt idx="84">
                  <c:v>1689.0525898482888</c:v>
                </c:pt>
                <c:pt idx="85">
                  <c:v>1252.5528362403368</c:v>
                </c:pt>
                <c:pt idx="86">
                  <c:v>624.55403628376314</c:v>
                </c:pt>
                <c:pt idx="87">
                  <c:v>291.34838096550209</c:v>
                </c:pt>
                <c:pt idx="88">
                  <c:v>152.97641326625728</c:v>
                </c:pt>
                <c:pt idx="89">
                  <c:v>8.3093481915355714</c:v>
                </c:pt>
                <c:pt idx="90">
                  <c:v>0</c:v>
                </c:pt>
              </c:numCache>
            </c:numRef>
          </c:val>
          <c:smooth val="0"/>
          <c:extLst>
            <c:ext xmlns:c16="http://schemas.microsoft.com/office/drawing/2014/chart" uri="{C3380CC4-5D6E-409C-BE32-E72D297353CC}">
              <c16:uniqueId val="{00000001-2720-4997-8041-E4B67EAECB1E}"/>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max val="3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Current 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Grupo 2</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'5.1-SES2'!$A$7</c:f>
              <c:strCache>
                <c:ptCount val="1"/>
                <c:pt idx="0">
                  <c:v>Consumption</c:v>
                </c:pt>
              </c:strCache>
            </c:strRef>
          </c:tx>
          <c:spPr>
            <a:ln w="28575" cap="rnd">
              <a:solidFill>
                <a:schemeClr val="accent1"/>
              </a:solidFill>
              <a:round/>
            </a:ln>
            <a:effectLst/>
          </c:spPr>
          <c:marker>
            <c:symbol val="none"/>
          </c:marker>
          <c:cat>
            <c:strRef>
              <c:f>'5.1-SES2'!$C$4:$CO$4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'5.1-SES2'!$C$7:$CO$7</c:f>
              <c:numCache>
                <c:formatCode>_-* #,##0_-;\-* #,##0_-;_-* "-"??_-;_-@_-</c:formatCode>
                <c:ptCount val="91"/>
                <c:pt idx="0">
                  <c:v>56176.783124962996</c:v>
                </c:pt>
                <c:pt idx="1">
                  <c:v>49262.09049707876</c:v>
                </c:pt>
                <c:pt idx="2">
                  <c:v>55233.853882976407</c:v>
                </c:pt>
                <c:pt idx="3">
                  <c:v>65018.360547822536</c:v>
                </c:pt>
                <c:pt idx="4">
                  <c:v>78523.994371586741</c:v>
                </c:pt>
                <c:pt idx="5">
                  <c:v>85140.390295228513</c:v>
                </c:pt>
                <c:pt idx="6">
                  <c:v>89447.396226089171</c:v>
                </c:pt>
                <c:pt idx="7">
                  <c:v>92644.302593292639</c:v>
                </c:pt>
                <c:pt idx="8">
                  <c:v>96269.972716028962</c:v>
                </c:pt>
                <c:pt idx="9">
                  <c:v>98052.098726657598</c:v>
                </c:pt>
                <c:pt idx="10">
                  <c:v>99880.619683981029</c:v>
                </c:pt>
                <c:pt idx="11">
                  <c:v>102916.88437428178</c:v>
                </c:pt>
                <c:pt idx="12">
                  <c:v>105435.28227237404</c:v>
                </c:pt>
                <c:pt idx="13">
                  <c:v>107045.89691299103</c:v>
                </c:pt>
                <c:pt idx="14">
                  <c:v>109236.32215582571</c:v>
                </c:pt>
                <c:pt idx="15">
                  <c:v>113358.11706042301</c:v>
                </c:pt>
                <c:pt idx="16">
                  <c:v>119440.77986734318</c:v>
                </c:pt>
                <c:pt idx="17">
                  <c:v>118810.82589225184</c:v>
                </c:pt>
                <c:pt idx="18">
                  <c:v>126288.45159000643</c:v>
                </c:pt>
                <c:pt idx="19">
                  <c:v>126710.29921692061</c:v>
                </c:pt>
                <c:pt idx="20">
                  <c:v>124280.69971729556</c:v>
                </c:pt>
                <c:pt idx="21">
                  <c:v>126628.84626560206</c:v>
                </c:pt>
                <c:pt idx="22">
                  <c:v>129281.95136668799</c:v>
                </c:pt>
                <c:pt idx="23">
                  <c:v>130909.09404924471</c:v>
                </c:pt>
                <c:pt idx="24">
                  <c:v>132913.64628299209</c:v>
                </c:pt>
                <c:pt idx="25">
                  <c:v>134194.63397461403</c:v>
                </c:pt>
                <c:pt idx="26">
                  <c:v>135456.84822553099</c:v>
                </c:pt>
                <c:pt idx="27">
                  <c:v>134518.83342696857</c:v>
                </c:pt>
                <c:pt idx="28">
                  <c:v>135267.68579721346</c:v>
                </c:pt>
                <c:pt idx="29">
                  <c:v>135815.30844104127</c:v>
                </c:pt>
                <c:pt idx="30">
                  <c:v>132968.40588444864</c:v>
                </c:pt>
                <c:pt idx="31">
                  <c:v>131236.58423959397</c:v>
                </c:pt>
                <c:pt idx="32">
                  <c:v>130601.57658583028</c:v>
                </c:pt>
                <c:pt idx="33">
                  <c:v>130665.52009016267</c:v>
                </c:pt>
                <c:pt idx="34">
                  <c:v>130030.33520070628</c:v>
                </c:pt>
                <c:pt idx="35">
                  <c:v>130638.62046007268</c:v>
                </c:pt>
                <c:pt idx="36">
                  <c:v>129704.11839475758</c:v>
                </c:pt>
                <c:pt idx="37">
                  <c:v>127234.17338389016</c:v>
                </c:pt>
                <c:pt idx="38">
                  <c:v>125254.30724225553</c:v>
                </c:pt>
                <c:pt idx="39">
                  <c:v>122050.86786597804</c:v>
                </c:pt>
                <c:pt idx="40">
                  <c:v>118525.48508884771</c:v>
                </c:pt>
                <c:pt idx="41">
                  <c:v>116507.08752833023</c:v>
                </c:pt>
                <c:pt idx="42">
                  <c:v>116068.00935597827</c:v>
                </c:pt>
                <c:pt idx="43">
                  <c:v>116323.53447700481</c:v>
                </c:pt>
                <c:pt idx="44">
                  <c:v>118838.03098683762</c:v>
                </c:pt>
                <c:pt idx="45">
                  <c:v>122469.89731064599</c:v>
                </c:pt>
                <c:pt idx="46">
                  <c:v>124488.36919216532</c:v>
                </c:pt>
                <c:pt idx="47">
                  <c:v>126257.39244763865</c:v>
                </c:pt>
                <c:pt idx="48">
                  <c:v>128046.36937821363</c:v>
                </c:pt>
                <c:pt idx="49">
                  <c:v>128915.22941922782</c:v>
                </c:pt>
                <c:pt idx="50">
                  <c:v>129760.01189118432</c:v>
                </c:pt>
                <c:pt idx="51">
                  <c:v>131008.08756350467</c:v>
                </c:pt>
                <c:pt idx="52">
                  <c:v>132493.23563310879</c:v>
                </c:pt>
                <c:pt idx="53">
                  <c:v>133825.77442839256</c:v>
                </c:pt>
                <c:pt idx="54">
                  <c:v>135475.89981803656</c:v>
                </c:pt>
                <c:pt idx="55">
                  <c:v>136998.49475685231</c:v>
                </c:pt>
                <c:pt idx="56">
                  <c:v>138513.03448391595</c:v>
                </c:pt>
                <c:pt idx="57">
                  <c:v>139385.00791470823</c:v>
                </c:pt>
                <c:pt idx="58">
                  <c:v>140248.55815215927</c:v>
                </c:pt>
                <c:pt idx="59">
                  <c:v>140411.98913395137</c:v>
                </c:pt>
                <c:pt idx="60">
                  <c:v>145112.35161609511</c:v>
                </c:pt>
                <c:pt idx="61">
                  <c:v>145664.4203332396</c:v>
                </c:pt>
                <c:pt idx="62">
                  <c:v>146662.48520975545</c:v>
                </c:pt>
                <c:pt idx="63">
                  <c:v>146410.83495916557</c:v>
                </c:pt>
                <c:pt idx="64">
                  <c:v>146438.24347625577</c:v>
                </c:pt>
                <c:pt idx="65">
                  <c:v>153709.18444706532</c:v>
                </c:pt>
                <c:pt idx="66">
                  <c:v>153008.33777653822</c:v>
                </c:pt>
                <c:pt idx="67">
                  <c:v>152097.31928543228</c:v>
                </c:pt>
                <c:pt idx="68">
                  <c:v>151650.04472122813</c:v>
                </c:pt>
                <c:pt idx="69">
                  <c:v>150859.60158703217</c:v>
                </c:pt>
                <c:pt idx="70">
                  <c:v>152084.00295367703</c:v>
                </c:pt>
                <c:pt idx="71">
                  <c:v>150785.62364311703</c:v>
                </c:pt>
                <c:pt idx="72">
                  <c:v>148795.524087964</c:v>
                </c:pt>
                <c:pt idx="73">
                  <c:v>147289.14940091447</c:v>
                </c:pt>
                <c:pt idx="74">
                  <c:v>146908.34794179103</c:v>
                </c:pt>
                <c:pt idx="75">
                  <c:v>146501.47593384192</c:v>
                </c:pt>
                <c:pt idx="76">
                  <c:v>146109.3892334741</c:v>
                </c:pt>
                <c:pt idx="77">
                  <c:v>145987.91745530863</c:v>
                </c:pt>
                <c:pt idx="78">
                  <c:v>145801.08261689302</c:v>
                </c:pt>
                <c:pt idx="79">
                  <c:v>146003.10449349883</c:v>
                </c:pt>
                <c:pt idx="80">
                  <c:v>146724.11632034648</c:v>
                </c:pt>
                <c:pt idx="81">
                  <c:v>147661.47487069116</c:v>
                </c:pt>
                <c:pt idx="82">
                  <c:v>148879.17078260425</c:v>
                </c:pt>
                <c:pt idx="83">
                  <c:v>150469.96616497223</c:v>
                </c:pt>
                <c:pt idx="84">
                  <c:v>151656.09023914172</c:v>
                </c:pt>
                <c:pt idx="85">
                  <c:v>153742.2034143123</c:v>
                </c:pt>
                <c:pt idx="86">
                  <c:v>154659.74873619247</c:v>
                </c:pt>
                <c:pt idx="87">
                  <c:v>155456.41533099519</c:v>
                </c:pt>
                <c:pt idx="88">
                  <c:v>156151.22457061993</c:v>
                </c:pt>
                <c:pt idx="89">
                  <c:v>156815.79443958285</c:v>
                </c:pt>
                <c:pt idx="90">
                  <c:v>156855.16691215412</c:v>
                </c:pt>
              </c:numCache>
            </c:numRef>
          </c:val>
          <c:smooth val="0"/>
          <c:extLst>
            <c:ext xmlns:c16="http://schemas.microsoft.com/office/drawing/2014/chart" uri="{C3380CC4-5D6E-409C-BE32-E72D297353CC}">
              <c16:uniqueId val="{00000000-2840-410F-B17D-AE88B2A894B7}"/>
            </c:ext>
          </c:extLst>
        </c:ser>
        <c:ser>
          <c:idx val="1"/>
          <c:order val="1"/>
          <c:tx>
            <c:strRef>
              <c:f>'5.1-SES2'!$A$16</c:f>
              <c:strCache>
                <c:ptCount val="1"/>
                <c:pt idx="0">
                  <c:v>Labour income</c:v>
                </c:pt>
              </c:strCache>
            </c:strRef>
          </c:tx>
          <c:spPr>
            <a:ln w="28575" cap="rnd">
              <a:solidFill>
                <a:schemeClr val="accent2"/>
              </a:solidFill>
              <a:round/>
            </a:ln>
            <a:effectLst/>
          </c:spPr>
          <c:marker>
            <c:symbol val="none"/>
          </c:marker>
          <c:cat>
            <c:strRef>
              <c:f>'5.1-SES2'!$C$4:$CO$4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'5.1-SES2'!$C$16:$CO$16</c:f>
              <c:numCache>
                <c:formatCode>_-* #,##0_-;\-* #,##0_-;_-* "-"??_-;_-@_-</c:formatCode>
                <c:ptCount val="91"/>
                <c:pt idx="0">
                  <c:v>0</c:v>
                </c:pt>
                <c:pt idx="1">
                  <c:v>0</c:v>
                </c:pt>
                <c:pt idx="2">
                  <c:v>0</c:v>
                </c:pt>
                <c:pt idx="3">
                  <c:v>0</c:v>
                </c:pt>
                <c:pt idx="4">
                  <c:v>0</c:v>
                </c:pt>
                <c:pt idx="5">
                  <c:v>0</c:v>
                </c:pt>
                <c:pt idx="6">
                  <c:v>162.39047758877956</c:v>
                </c:pt>
                <c:pt idx="7">
                  <c:v>378.53619434232712</c:v>
                </c:pt>
                <c:pt idx="8">
                  <c:v>616.33128887414307</c:v>
                </c:pt>
                <c:pt idx="9">
                  <c:v>853.39763201533469</c:v>
                </c:pt>
                <c:pt idx="10">
                  <c:v>1060.6661834090494</c:v>
                </c:pt>
                <c:pt idx="11">
                  <c:v>936.43244789865093</c:v>
                </c:pt>
                <c:pt idx="12">
                  <c:v>875.62022053983674</c:v>
                </c:pt>
                <c:pt idx="13">
                  <c:v>995.7701718971108</c:v>
                </c:pt>
                <c:pt idx="14">
                  <c:v>1718.7054407756254</c:v>
                </c:pt>
                <c:pt idx="15">
                  <c:v>4001.9426207834476</c:v>
                </c:pt>
                <c:pt idx="16">
                  <c:v>8571.3021066140809</c:v>
                </c:pt>
                <c:pt idx="17">
                  <c:v>15533.825004070906</c:v>
                </c:pt>
                <c:pt idx="18">
                  <c:v>25366.028463932289</c:v>
                </c:pt>
                <c:pt idx="19">
                  <c:v>38163.643666429743</c:v>
                </c:pt>
                <c:pt idx="20">
                  <c:v>51656.280764534094</c:v>
                </c:pt>
                <c:pt idx="21">
                  <c:v>65792.314887280605</c:v>
                </c:pt>
                <c:pt idx="22">
                  <c:v>80215.122473405674</c:v>
                </c:pt>
                <c:pt idx="23">
                  <c:v>93248.712643534498</c:v>
                </c:pt>
                <c:pt idx="24">
                  <c:v>103859.23977480334</c:v>
                </c:pt>
                <c:pt idx="25">
                  <c:v>114095.36212459089</c:v>
                </c:pt>
                <c:pt idx="26">
                  <c:v>123198.28220609452</c:v>
                </c:pt>
                <c:pt idx="27">
                  <c:v>130480.92181476466</c:v>
                </c:pt>
                <c:pt idx="28">
                  <c:v>136952.25279483834</c:v>
                </c:pt>
                <c:pt idx="29">
                  <c:v>143021.79879244289</c:v>
                </c:pt>
                <c:pt idx="30">
                  <c:v>147933.47486975955</c:v>
                </c:pt>
                <c:pt idx="31">
                  <c:v>151837.64988741078</c:v>
                </c:pt>
                <c:pt idx="32">
                  <c:v>154856.18839728661</c:v>
                </c:pt>
                <c:pt idx="33">
                  <c:v>157485.02631358296</c:v>
                </c:pt>
                <c:pt idx="34">
                  <c:v>159923.68908077964</c:v>
                </c:pt>
                <c:pt idx="35">
                  <c:v>161636.59565377975</c:v>
                </c:pt>
                <c:pt idx="36">
                  <c:v>162850.79334655427</c:v>
                </c:pt>
                <c:pt idx="37">
                  <c:v>164562.20040382387</c:v>
                </c:pt>
                <c:pt idx="38">
                  <c:v>165838.86428335815</c:v>
                </c:pt>
                <c:pt idx="39">
                  <c:v>166641.15094774493</c:v>
                </c:pt>
                <c:pt idx="40">
                  <c:v>167511.12389456123</c:v>
                </c:pt>
                <c:pt idx="41">
                  <c:v>168146.26859296329</c:v>
                </c:pt>
                <c:pt idx="42">
                  <c:v>168282.77634470563</c:v>
                </c:pt>
                <c:pt idx="43">
                  <c:v>168297.23864229381</c:v>
                </c:pt>
                <c:pt idx="44">
                  <c:v>168105.4115020592</c:v>
                </c:pt>
                <c:pt idx="45">
                  <c:v>167802.37163662768</c:v>
                </c:pt>
                <c:pt idx="46">
                  <c:v>167366.76077850492</c:v>
                </c:pt>
                <c:pt idx="47">
                  <c:v>166516.66290298989</c:v>
                </c:pt>
                <c:pt idx="48">
                  <c:v>165294.15329450788</c:v>
                </c:pt>
                <c:pt idx="49">
                  <c:v>163904.87260478776</c:v>
                </c:pt>
                <c:pt idx="50">
                  <c:v>162230.98131645191</c:v>
                </c:pt>
                <c:pt idx="51">
                  <c:v>160283.26559426115</c:v>
                </c:pt>
                <c:pt idx="52">
                  <c:v>158487.8159447721</c:v>
                </c:pt>
                <c:pt idx="53">
                  <c:v>156505.1599992367</c:v>
                </c:pt>
                <c:pt idx="54">
                  <c:v>153515.39067234154</c:v>
                </c:pt>
                <c:pt idx="55">
                  <c:v>149786.73961487322</c:v>
                </c:pt>
                <c:pt idx="56">
                  <c:v>145517.96649959526</c:v>
                </c:pt>
                <c:pt idx="57">
                  <c:v>139694.16426986552</c:v>
                </c:pt>
                <c:pt idx="58">
                  <c:v>132972.57710073239</c:v>
                </c:pt>
                <c:pt idx="59">
                  <c:v>126201.58774184583</c:v>
                </c:pt>
                <c:pt idx="60">
                  <c:v>119080.75303775596</c:v>
                </c:pt>
                <c:pt idx="61">
                  <c:v>111087.80392669055</c:v>
                </c:pt>
                <c:pt idx="62">
                  <c:v>102384.33873525009</c:v>
                </c:pt>
                <c:pt idx="63">
                  <c:v>92867.960464220581</c:v>
                </c:pt>
                <c:pt idx="64">
                  <c:v>82521.174853853518</c:v>
                </c:pt>
                <c:pt idx="65">
                  <c:v>70561.039174212288</c:v>
                </c:pt>
                <c:pt idx="66">
                  <c:v>58581.867954784</c:v>
                </c:pt>
                <c:pt idx="67">
                  <c:v>47705.575644216369</c:v>
                </c:pt>
                <c:pt idx="68">
                  <c:v>38602.806134697414</c:v>
                </c:pt>
                <c:pt idx="69">
                  <c:v>30729.231229199984</c:v>
                </c:pt>
                <c:pt idx="70">
                  <c:v>26034.32205794927</c:v>
                </c:pt>
                <c:pt idx="71">
                  <c:v>22816.616995794808</c:v>
                </c:pt>
                <c:pt idx="72">
                  <c:v>20475.282670824978</c:v>
                </c:pt>
                <c:pt idx="73">
                  <c:v>17828.401304394807</c:v>
                </c:pt>
                <c:pt idx="74">
                  <c:v>15621.108653975612</c:v>
                </c:pt>
                <c:pt idx="75">
                  <c:v>12887.802285004975</c:v>
                </c:pt>
                <c:pt idx="76">
                  <c:v>10001.035736131871</c:v>
                </c:pt>
                <c:pt idx="77">
                  <c:v>7763.9328962514137</c:v>
                </c:pt>
                <c:pt idx="78">
                  <c:v>6513.496333573632</c:v>
                </c:pt>
                <c:pt idx="79">
                  <c:v>5953.3522087247293</c:v>
                </c:pt>
                <c:pt idx="80">
                  <c:v>5795.3601111180506</c:v>
                </c:pt>
                <c:pt idx="81">
                  <c:v>6206.5242425808865</c:v>
                </c:pt>
                <c:pt idx="82">
                  <c:v>5918.6185782463654</c:v>
                </c:pt>
                <c:pt idx="83">
                  <c:v>5136.0271289158172</c:v>
                </c:pt>
                <c:pt idx="84">
                  <c:v>3961.3263631928958</c:v>
                </c:pt>
                <c:pt idx="85">
                  <c:v>2649.0348432676669</c:v>
                </c:pt>
                <c:pt idx="86">
                  <c:v>1361.0542432985353</c:v>
                </c:pt>
                <c:pt idx="87">
                  <c:v>568.99458456213142</c:v>
                </c:pt>
                <c:pt idx="88">
                  <c:v>249.26406089528285</c:v>
                </c:pt>
                <c:pt idx="89">
                  <c:v>78.73949110670236</c:v>
                </c:pt>
                <c:pt idx="90">
                  <c:v>0</c:v>
                </c:pt>
              </c:numCache>
            </c:numRef>
          </c:val>
          <c:smooth val="0"/>
          <c:extLst>
            <c:ext xmlns:c16="http://schemas.microsoft.com/office/drawing/2014/chart" uri="{C3380CC4-5D6E-409C-BE32-E72D297353CC}">
              <c16:uniqueId val="{00000001-2840-410F-B17D-AE88B2A894B7}"/>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max val="300000"/>
        </c:scaling>
        <c:delete val="1"/>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Grupo 1</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'5.1-SES2'!$A$7</c:f>
              <c:strCache>
                <c:ptCount val="1"/>
                <c:pt idx="0">
                  <c:v>Consumption</c:v>
                </c:pt>
              </c:strCache>
            </c:strRef>
          </c:tx>
          <c:spPr>
            <a:ln w="28575" cap="rnd">
              <a:solidFill>
                <a:schemeClr val="accent1"/>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'5.1-SES1'!$C$7:$CO$7</c:f>
              <c:numCache>
                <c:formatCode>_-* #,##0_-;\-* #,##0_-;_-* "-"??_-;_-@_-</c:formatCode>
                <c:ptCount val="91"/>
                <c:pt idx="0">
                  <c:v>59346.737709892732</c:v>
                </c:pt>
                <c:pt idx="1">
                  <c:v>48586.546464377476</c:v>
                </c:pt>
                <c:pt idx="2">
                  <c:v>52324.468998930388</c:v>
                </c:pt>
                <c:pt idx="3">
                  <c:v>61424.088186243716</c:v>
                </c:pt>
                <c:pt idx="4">
                  <c:v>75109.21871510979</c:v>
                </c:pt>
                <c:pt idx="5">
                  <c:v>80313.698310694104</c:v>
                </c:pt>
                <c:pt idx="6">
                  <c:v>83870.761093830748</c:v>
                </c:pt>
                <c:pt idx="7">
                  <c:v>86507.927794960749</c:v>
                </c:pt>
                <c:pt idx="8">
                  <c:v>90080.50283546203</c:v>
                </c:pt>
                <c:pt idx="9">
                  <c:v>91621.864375151272</c:v>
                </c:pt>
                <c:pt idx="10">
                  <c:v>93723.612693990901</c:v>
                </c:pt>
                <c:pt idx="11">
                  <c:v>96650.993312651626</c:v>
                </c:pt>
                <c:pt idx="12">
                  <c:v>99546.534727070393</c:v>
                </c:pt>
                <c:pt idx="13">
                  <c:v>101011.11565969429</c:v>
                </c:pt>
                <c:pt idx="14">
                  <c:v>102329.16678670779</c:v>
                </c:pt>
                <c:pt idx="15">
                  <c:v>105921.64686977549</c:v>
                </c:pt>
                <c:pt idx="16">
                  <c:v>111919.98314652836</c:v>
                </c:pt>
                <c:pt idx="17">
                  <c:v>109835.52951317403</c:v>
                </c:pt>
                <c:pt idx="18">
                  <c:v>110823.28181994533</c:v>
                </c:pt>
                <c:pt idx="19">
                  <c:v>107905.87792725331</c:v>
                </c:pt>
                <c:pt idx="20">
                  <c:v>104853.13762000662</c:v>
                </c:pt>
                <c:pt idx="21">
                  <c:v>106609.73333866146</c:v>
                </c:pt>
                <c:pt idx="22">
                  <c:v>108857.39426548521</c:v>
                </c:pt>
                <c:pt idx="23">
                  <c:v>110628.21611387868</c:v>
                </c:pt>
                <c:pt idx="24">
                  <c:v>112890.47349008852</c:v>
                </c:pt>
                <c:pt idx="25">
                  <c:v>114445.47602191051</c:v>
                </c:pt>
                <c:pt idx="26">
                  <c:v>115929.23584853143</c:v>
                </c:pt>
                <c:pt idx="27">
                  <c:v>116241.3127103252</c:v>
                </c:pt>
                <c:pt idx="28">
                  <c:v>117626.98861800077</c:v>
                </c:pt>
                <c:pt idx="29">
                  <c:v>118852.91892127346</c:v>
                </c:pt>
                <c:pt idx="30">
                  <c:v>115964.59023851802</c:v>
                </c:pt>
                <c:pt idx="31">
                  <c:v>115556.39941978971</c:v>
                </c:pt>
                <c:pt idx="32">
                  <c:v>115659.84455078925</c:v>
                </c:pt>
                <c:pt idx="33">
                  <c:v>116456.16984867408</c:v>
                </c:pt>
                <c:pt idx="34">
                  <c:v>116557.16588191461</c:v>
                </c:pt>
                <c:pt idx="35">
                  <c:v>117673.27417257411</c:v>
                </c:pt>
                <c:pt idx="36">
                  <c:v>117084.26491445622</c:v>
                </c:pt>
                <c:pt idx="37">
                  <c:v>116176.64727608013</c:v>
                </c:pt>
                <c:pt idx="38">
                  <c:v>116163.11265625936</c:v>
                </c:pt>
                <c:pt idx="39">
                  <c:v>114908.27871290346</c:v>
                </c:pt>
                <c:pt idx="40">
                  <c:v>114110.57032981217</c:v>
                </c:pt>
                <c:pt idx="41">
                  <c:v>113626.98043991083</c:v>
                </c:pt>
                <c:pt idx="42">
                  <c:v>113628.18371311793</c:v>
                </c:pt>
                <c:pt idx="43">
                  <c:v>113598.21477785021</c:v>
                </c:pt>
                <c:pt idx="44">
                  <c:v>114771.55063716747</c:v>
                </c:pt>
                <c:pt idx="45">
                  <c:v>116851.57917335289</c:v>
                </c:pt>
                <c:pt idx="46">
                  <c:v>117749.46260451454</c:v>
                </c:pt>
                <c:pt idx="47">
                  <c:v>118281.17020202163</c:v>
                </c:pt>
                <c:pt idx="48">
                  <c:v>119248.87975063156</c:v>
                </c:pt>
                <c:pt idx="49">
                  <c:v>119848.05194863117</c:v>
                </c:pt>
                <c:pt idx="50">
                  <c:v>119851.86001897728</c:v>
                </c:pt>
                <c:pt idx="51">
                  <c:v>119832.89627810907</c:v>
                </c:pt>
                <c:pt idx="52">
                  <c:v>120086.37805047126</c:v>
                </c:pt>
                <c:pt idx="53">
                  <c:v>119894.35076818155</c:v>
                </c:pt>
                <c:pt idx="54">
                  <c:v>119492.72327862438</c:v>
                </c:pt>
                <c:pt idx="55">
                  <c:v>119463.50648760234</c:v>
                </c:pt>
                <c:pt idx="56">
                  <c:v>119380.19194275141</c:v>
                </c:pt>
                <c:pt idx="57">
                  <c:v>119054.45198058765</c:v>
                </c:pt>
                <c:pt idx="58">
                  <c:v>118517.00744901446</c:v>
                </c:pt>
                <c:pt idx="59">
                  <c:v>117922.55710988562</c:v>
                </c:pt>
                <c:pt idx="60">
                  <c:v>122430.64234850711</c:v>
                </c:pt>
                <c:pt idx="61">
                  <c:v>122027.13547215625</c:v>
                </c:pt>
                <c:pt idx="62">
                  <c:v>122067.99690965105</c:v>
                </c:pt>
                <c:pt idx="63">
                  <c:v>121663.22433792995</c:v>
                </c:pt>
                <c:pt idx="64">
                  <c:v>121589.37745340864</c:v>
                </c:pt>
                <c:pt idx="65">
                  <c:v>133499.17716703334</c:v>
                </c:pt>
                <c:pt idx="66">
                  <c:v>133129.34592323261</c:v>
                </c:pt>
                <c:pt idx="67">
                  <c:v>132480.57927146711</c:v>
                </c:pt>
                <c:pt idx="68">
                  <c:v>132020.9257426523</c:v>
                </c:pt>
                <c:pt idx="69">
                  <c:v>131730.23124268907</c:v>
                </c:pt>
                <c:pt idx="70">
                  <c:v>135514.68625731952</c:v>
                </c:pt>
                <c:pt idx="71">
                  <c:v>135281.29574245791</c:v>
                </c:pt>
                <c:pt idx="72">
                  <c:v>134709.29312431312</c:v>
                </c:pt>
                <c:pt idx="73">
                  <c:v>134498.30350599712</c:v>
                </c:pt>
                <c:pt idx="74">
                  <c:v>134073.89683369588</c:v>
                </c:pt>
                <c:pt idx="75">
                  <c:v>133975.94900060812</c:v>
                </c:pt>
                <c:pt idx="76">
                  <c:v>133319.56122789567</c:v>
                </c:pt>
                <c:pt idx="77">
                  <c:v>133012.96153304796</c:v>
                </c:pt>
                <c:pt idx="78">
                  <c:v>132542.74581316797</c:v>
                </c:pt>
                <c:pt idx="79">
                  <c:v>132690.00806049377</c:v>
                </c:pt>
                <c:pt idx="80">
                  <c:v>133111.87981344856</c:v>
                </c:pt>
                <c:pt idx="81">
                  <c:v>133759.79982480372</c:v>
                </c:pt>
                <c:pt idx="82">
                  <c:v>134385.07485596766</c:v>
                </c:pt>
                <c:pt idx="83">
                  <c:v>135197.47879904124</c:v>
                </c:pt>
                <c:pt idx="84">
                  <c:v>135582.8339285533</c:v>
                </c:pt>
                <c:pt idx="85">
                  <c:v>137542.85063039869</c:v>
                </c:pt>
                <c:pt idx="86">
                  <c:v>137858.93377717258</c:v>
                </c:pt>
                <c:pt idx="87">
                  <c:v>138172.2329730551</c:v>
                </c:pt>
                <c:pt idx="88">
                  <c:v>138501.16087977224</c:v>
                </c:pt>
                <c:pt idx="89">
                  <c:v>138823.79224428203</c:v>
                </c:pt>
                <c:pt idx="90">
                  <c:v>138211.44265776727</c:v>
                </c:pt>
              </c:numCache>
            </c:numRef>
          </c:val>
          <c:smooth val="0"/>
          <c:extLst>
            <c:ext xmlns:c16="http://schemas.microsoft.com/office/drawing/2014/chart" uri="{C3380CC4-5D6E-409C-BE32-E72D297353CC}">
              <c16:uniqueId val="{00000000-2720-4997-8041-E4B67EAECB1E}"/>
            </c:ext>
          </c:extLst>
        </c:ser>
        <c:ser>
          <c:idx val="1"/>
          <c:order val="1"/>
          <c:tx>
            <c:strRef>
              <c:f>'5.1-SES1'!$A$16</c:f>
              <c:strCache>
                <c:ptCount val="1"/>
                <c:pt idx="0">
                  <c:v>Labour income</c:v>
                </c:pt>
              </c:strCache>
            </c:strRef>
          </c:tx>
          <c:spPr>
            <a:ln w="28575" cap="rnd">
              <a:solidFill>
                <a:schemeClr val="accent2"/>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'5.1-SES1'!$C$16:$CO$16</c:f>
              <c:numCache>
                <c:formatCode>_-* #,##0_-;\-* #,##0_-;_-* "-"??_-;_-@_-</c:formatCode>
                <c:ptCount val="91"/>
                <c:pt idx="0">
                  <c:v>0</c:v>
                </c:pt>
                <c:pt idx="1">
                  <c:v>0</c:v>
                </c:pt>
                <c:pt idx="2">
                  <c:v>0</c:v>
                </c:pt>
                <c:pt idx="3">
                  <c:v>0</c:v>
                </c:pt>
                <c:pt idx="4">
                  <c:v>0</c:v>
                </c:pt>
                <c:pt idx="5">
                  <c:v>0</c:v>
                </c:pt>
                <c:pt idx="6">
                  <c:v>8.0383458100054277</c:v>
                </c:pt>
                <c:pt idx="7">
                  <c:v>125.3374464330613</c:v>
                </c:pt>
                <c:pt idx="8">
                  <c:v>222.4758238955788</c:v>
                </c:pt>
                <c:pt idx="9">
                  <c:v>274.62420476463109</c:v>
                </c:pt>
                <c:pt idx="10">
                  <c:v>262.86224966901904</c:v>
                </c:pt>
                <c:pt idx="11">
                  <c:v>287.97351159453882</c:v>
                </c:pt>
                <c:pt idx="12">
                  <c:v>393.44828013388957</c:v>
                </c:pt>
                <c:pt idx="13">
                  <c:v>984.6915692122667</c:v>
                </c:pt>
                <c:pt idx="14">
                  <c:v>2299.3708825437179</c:v>
                </c:pt>
                <c:pt idx="15">
                  <c:v>4989.2863411691369</c:v>
                </c:pt>
                <c:pt idx="16">
                  <c:v>9267.3379712452115</c:v>
                </c:pt>
                <c:pt idx="17">
                  <c:v>15544.303392844746</c:v>
                </c:pt>
                <c:pt idx="18">
                  <c:v>23441.404961851011</c:v>
                </c:pt>
                <c:pt idx="19">
                  <c:v>32787.474719722944</c:v>
                </c:pt>
                <c:pt idx="20">
                  <c:v>42743.194883403827</c:v>
                </c:pt>
                <c:pt idx="21">
                  <c:v>52985.950903104786</c:v>
                </c:pt>
                <c:pt idx="22">
                  <c:v>62674.997597860027</c:v>
                </c:pt>
                <c:pt idx="23">
                  <c:v>71507.59758774245</c:v>
                </c:pt>
                <c:pt idx="24">
                  <c:v>79809.866179716366</c:v>
                </c:pt>
                <c:pt idx="25">
                  <c:v>86882.446563241509</c:v>
                </c:pt>
                <c:pt idx="26">
                  <c:v>92444.352662850026</c:v>
                </c:pt>
                <c:pt idx="27">
                  <c:v>96889.946987868359</c:v>
                </c:pt>
                <c:pt idx="28">
                  <c:v>100172.86386074532</c:v>
                </c:pt>
                <c:pt idx="29">
                  <c:v>101856.99846567026</c:v>
                </c:pt>
                <c:pt idx="30">
                  <c:v>102991.44750568955</c:v>
                </c:pt>
                <c:pt idx="31">
                  <c:v>104427.45592444591</c:v>
                </c:pt>
                <c:pt idx="32">
                  <c:v>105490.49649812859</c:v>
                </c:pt>
                <c:pt idx="33">
                  <c:v>106980.62521055274</c:v>
                </c:pt>
                <c:pt idx="34">
                  <c:v>108546.20172568809</c:v>
                </c:pt>
                <c:pt idx="35">
                  <c:v>110472.48296568907</c:v>
                </c:pt>
                <c:pt idx="36">
                  <c:v>111930.09610165327</c:v>
                </c:pt>
                <c:pt idx="37">
                  <c:v>113326.96710005085</c:v>
                </c:pt>
                <c:pt idx="38">
                  <c:v>114225.90691483997</c:v>
                </c:pt>
                <c:pt idx="39">
                  <c:v>115271.95834354588</c:v>
                </c:pt>
                <c:pt idx="40">
                  <c:v>115952.50873797123</c:v>
                </c:pt>
                <c:pt idx="41">
                  <c:v>115961.08813819912</c:v>
                </c:pt>
                <c:pt idx="42">
                  <c:v>116158.1675483768</c:v>
                </c:pt>
                <c:pt idx="43">
                  <c:v>116051.98783150349</c:v>
                </c:pt>
                <c:pt idx="44">
                  <c:v>115496.49515229493</c:v>
                </c:pt>
                <c:pt idx="45">
                  <c:v>114483.1050042358</c:v>
                </c:pt>
                <c:pt idx="46">
                  <c:v>114232.1723568427</c:v>
                </c:pt>
                <c:pt idx="47">
                  <c:v>113545.79442928784</c:v>
                </c:pt>
                <c:pt idx="48">
                  <c:v>112792.54590057486</c:v>
                </c:pt>
                <c:pt idx="49">
                  <c:v>112350.0027122891</c:v>
                </c:pt>
                <c:pt idx="50">
                  <c:v>111427.45394677322</c:v>
                </c:pt>
                <c:pt idx="51">
                  <c:v>109280.22125466385</c:v>
                </c:pt>
                <c:pt idx="52">
                  <c:v>106183.17205332698</c:v>
                </c:pt>
                <c:pt idx="53">
                  <c:v>102732.72489199253</c:v>
                </c:pt>
                <c:pt idx="54">
                  <c:v>98211.678662927603</c:v>
                </c:pt>
                <c:pt idx="55">
                  <c:v>93555.256889589044</c:v>
                </c:pt>
                <c:pt idx="56">
                  <c:v>89338.040490962609</c:v>
                </c:pt>
                <c:pt idx="57">
                  <c:v>85391.912068685575</c:v>
                </c:pt>
                <c:pt idx="58">
                  <c:v>81517.337397522293</c:v>
                </c:pt>
                <c:pt idx="59">
                  <c:v>77213.735311247787</c:v>
                </c:pt>
                <c:pt idx="60">
                  <c:v>72845.634381650743</c:v>
                </c:pt>
                <c:pt idx="61">
                  <c:v>67623.387822508987</c:v>
                </c:pt>
                <c:pt idx="62">
                  <c:v>62010.028495248698</c:v>
                </c:pt>
                <c:pt idx="63">
                  <c:v>54899.884779762186</c:v>
                </c:pt>
                <c:pt idx="64">
                  <c:v>48222.230709153169</c:v>
                </c:pt>
                <c:pt idx="65">
                  <c:v>40866.655324390405</c:v>
                </c:pt>
                <c:pt idx="66">
                  <c:v>33626.437141424205</c:v>
                </c:pt>
                <c:pt idx="67">
                  <c:v>26513.093235355725</c:v>
                </c:pt>
                <c:pt idx="68">
                  <c:v>21144.741232377404</c:v>
                </c:pt>
                <c:pt idx="69">
                  <c:v>16407.924709953171</c:v>
                </c:pt>
                <c:pt idx="70">
                  <c:v>13071.899404418014</c:v>
                </c:pt>
                <c:pt idx="71">
                  <c:v>10830.769288176991</c:v>
                </c:pt>
                <c:pt idx="72">
                  <c:v>9604.3723989229875</c:v>
                </c:pt>
                <c:pt idx="73">
                  <c:v>8577.3079618964548</c:v>
                </c:pt>
                <c:pt idx="74">
                  <c:v>7618.3406188943736</c:v>
                </c:pt>
                <c:pt idx="75">
                  <c:v>6616.6679877127863</c:v>
                </c:pt>
                <c:pt idx="76">
                  <c:v>5646.6574097990542</c:v>
                </c:pt>
                <c:pt idx="77">
                  <c:v>4712.4799603325582</c:v>
                </c:pt>
                <c:pt idx="78">
                  <c:v>3859.6647277926104</c:v>
                </c:pt>
                <c:pt idx="79">
                  <c:v>3246.8374729384427</c:v>
                </c:pt>
                <c:pt idx="80">
                  <c:v>2914.9748088135643</c:v>
                </c:pt>
                <c:pt idx="81">
                  <c:v>2645.570341276758</c:v>
                </c:pt>
                <c:pt idx="82">
                  <c:v>2354.3466624682533</c:v>
                </c:pt>
                <c:pt idx="83">
                  <c:v>2046.2827490682027</c:v>
                </c:pt>
                <c:pt idx="84">
                  <c:v>1689.0525898482888</c:v>
                </c:pt>
                <c:pt idx="85">
                  <c:v>1252.5528362403368</c:v>
                </c:pt>
                <c:pt idx="86">
                  <c:v>624.55403628376314</c:v>
                </c:pt>
                <c:pt idx="87">
                  <c:v>291.34838096550209</c:v>
                </c:pt>
                <c:pt idx="88">
                  <c:v>152.97641326625728</c:v>
                </c:pt>
                <c:pt idx="89">
                  <c:v>8.3093481915355714</c:v>
                </c:pt>
                <c:pt idx="90">
                  <c:v>0</c:v>
                </c:pt>
              </c:numCache>
            </c:numRef>
          </c:val>
          <c:smooth val="0"/>
          <c:extLst>
            <c:ext xmlns:c16="http://schemas.microsoft.com/office/drawing/2014/chart" uri="{C3380CC4-5D6E-409C-BE32-E72D297353CC}">
              <c16:uniqueId val="{00000001-2720-4997-8041-E4B67EAECB1E}"/>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max val="3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Current 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Hoja1!$B$5</c:f>
              <c:strCache>
                <c:ptCount val="1"/>
                <c:pt idx="0">
                  <c:v>0-14</c:v>
                </c:pt>
              </c:strCache>
            </c:strRef>
          </c:tx>
          <c:spPr>
            <a:ln w="76200" cap="rnd">
              <a:solidFill>
                <a:schemeClr val="accent1"/>
              </a:solidFill>
              <a:round/>
            </a:ln>
            <a:effectLst/>
          </c:spPr>
          <c:marker>
            <c:symbol val="none"/>
          </c:marker>
          <c:cat>
            <c:numRef>
              <c:f>Hoja1!$A$6:$A$106</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Hoja1!$B$6:$B$106</c:f>
              <c:numCache>
                <c:formatCode>0%</c:formatCode>
                <c:ptCount val="101"/>
                <c:pt idx="0">
                  <c:v>0.30526678894221088</c:v>
                </c:pt>
                <c:pt idx="1">
                  <c:v>0.30564633123074447</c:v>
                </c:pt>
                <c:pt idx="2">
                  <c:v>0.30619961321430844</c:v>
                </c:pt>
                <c:pt idx="3">
                  <c:v>0.30679972502609587</c:v>
                </c:pt>
                <c:pt idx="4">
                  <c:v>0.30732940938885883</c:v>
                </c:pt>
                <c:pt idx="5">
                  <c:v>0.30767985959291666</c:v>
                </c:pt>
                <c:pt idx="6">
                  <c:v>0.30793493035849218</c:v>
                </c:pt>
                <c:pt idx="7">
                  <c:v>0.3081725398582173</c:v>
                </c:pt>
                <c:pt idx="8">
                  <c:v>0.30828641320721767</c:v>
                </c:pt>
                <c:pt idx="9">
                  <c:v>0.30817719957788647</c:v>
                </c:pt>
                <c:pt idx="10">
                  <c:v>0.30775193648043425</c:v>
                </c:pt>
                <c:pt idx="11">
                  <c:v>0.30699027392951495</c:v>
                </c:pt>
                <c:pt idx="12">
                  <c:v>0.30597497637762161</c:v>
                </c:pt>
                <c:pt idx="13">
                  <c:v>0.30476930199729818</c:v>
                </c:pt>
                <c:pt idx="14">
                  <c:v>0.3034327977989581</c:v>
                </c:pt>
                <c:pt idx="15">
                  <c:v>0.3020216395365421</c:v>
                </c:pt>
                <c:pt idx="16">
                  <c:v>0.30037798940198845</c:v>
                </c:pt>
                <c:pt idx="17">
                  <c:v>0.29847805179753528</c:v>
                </c:pt>
                <c:pt idx="18">
                  <c:v>0.2965680307098052</c:v>
                </c:pt>
                <c:pt idx="19">
                  <c:v>0.29488346571007062</c:v>
                </c:pt>
                <c:pt idx="20">
                  <c:v>0.29364872691343585</c:v>
                </c:pt>
                <c:pt idx="21">
                  <c:v>0.29268173085911187</c:v>
                </c:pt>
                <c:pt idx="22">
                  <c:v>0.29182379865042413</c:v>
                </c:pt>
                <c:pt idx="23">
                  <c:v>0.29131105144228087</c:v>
                </c:pt>
                <c:pt idx="24">
                  <c:v>0.29136207833116151</c:v>
                </c:pt>
                <c:pt idx="25">
                  <c:v>0.29218061577191562</c:v>
                </c:pt>
                <c:pt idx="26">
                  <c:v>0.29408839161087191</c:v>
                </c:pt>
                <c:pt idx="27">
                  <c:v>0.29688713490737534</c:v>
                </c:pt>
                <c:pt idx="28">
                  <c:v>0.3000171185812332</c:v>
                </c:pt>
                <c:pt idx="29">
                  <c:v>0.30294932871387792</c:v>
                </c:pt>
                <c:pt idx="30">
                  <c:v>0.30518357854005196</c:v>
                </c:pt>
                <c:pt idx="31">
                  <c:v>0.30678471331987966</c:v>
                </c:pt>
                <c:pt idx="32">
                  <c:v>0.30810716590349901</c:v>
                </c:pt>
                <c:pt idx="33">
                  <c:v>0.30910948668035226</c:v>
                </c:pt>
                <c:pt idx="34">
                  <c:v>0.30975361257121625</c:v>
                </c:pt>
                <c:pt idx="35">
                  <c:v>0.31000424385849074</c:v>
                </c:pt>
                <c:pt idx="36">
                  <c:v>0.30999707647913372</c:v>
                </c:pt>
                <c:pt idx="37">
                  <c:v>0.30977620589285199</c:v>
                </c:pt>
                <c:pt idx="38">
                  <c:v>0.30917782042385888</c:v>
                </c:pt>
                <c:pt idx="39">
                  <c:v>0.30804722390522943</c:v>
                </c:pt>
                <c:pt idx="40">
                  <c:v>0.30623827016332911</c:v>
                </c:pt>
                <c:pt idx="41">
                  <c:v>0.3034828337687327</c:v>
                </c:pt>
                <c:pt idx="42">
                  <c:v>0.29992809335161258</c:v>
                </c:pt>
                <c:pt idx="43">
                  <c:v>0.29603792239817961</c:v>
                </c:pt>
                <c:pt idx="44">
                  <c:v>0.29225205584096647</c:v>
                </c:pt>
                <c:pt idx="45">
                  <c:v>0.2889875440834202</c:v>
                </c:pt>
                <c:pt idx="46">
                  <c:v>0.28627625787534983</c:v>
                </c:pt>
                <c:pt idx="47">
                  <c:v>0.28382403157905128</c:v>
                </c:pt>
                <c:pt idx="48">
                  <c:v>0.28154586038073365</c:v>
                </c:pt>
                <c:pt idx="49">
                  <c:v>0.27936082847683169</c:v>
                </c:pt>
                <c:pt idx="50">
                  <c:v>0.27719188496417219</c:v>
                </c:pt>
                <c:pt idx="51">
                  <c:v>0.27506448949859824</c:v>
                </c:pt>
                <c:pt idx="52">
                  <c:v>0.27302541033765387</c:v>
                </c:pt>
                <c:pt idx="53">
                  <c:v>0.27103341219084509</c:v>
                </c:pt>
                <c:pt idx="54">
                  <c:v>0.26904867679098038</c:v>
                </c:pt>
                <c:pt idx="55">
                  <c:v>0.26703271988911026</c:v>
                </c:pt>
                <c:pt idx="56">
                  <c:v>0.26499982651509091</c:v>
                </c:pt>
                <c:pt idx="57">
                  <c:v>0.2629746248845834</c:v>
                </c:pt>
                <c:pt idx="58">
                  <c:v>0.2609356133550037</c:v>
                </c:pt>
                <c:pt idx="59">
                  <c:v>0.25886195994829303</c:v>
                </c:pt>
                <c:pt idx="60">
                  <c:v>0.25673343556357725</c:v>
                </c:pt>
                <c:pt idx="61">
                  <c:v>0.25455269350165338</c:v>
                </c:pt>
                <c:pt idx="62">
                  <c:v>0.2523337740434029</c:v>
                </c:pt>
                <c:pt idx="63">
                  <c:v>0.2500738947203705</c:v>
                </c:pt>
                <c:pt idx="64">
                  <c:v>0.2477702105517457</c:v>
                </c:pt>
                <c:pt idx="65">
                  <c:v>0.245419806499525</c:v>
                </c:pt>
                <c:pt idx="66">
                  <c:v>0.24296448924200695</c:v>
                </c:pt>
                <c:pt idx="67">
                  <c:v>0.24040741285922981</c:v>
                </c:pt>
                <c:pt idx="68">
                  <c:v>0.23783586718554697</c:v>
                </c:pt>
                <c:pt idx="69">
                  <c:v>0.23533500851823108</c:v>
                </c:pt>
                <c:pt idx="70">
                  <c:v>0.23298800511716269</c:v>
                </c:pt>
                <c:pt idx="71">
                  <c:v>0.23077444671256922</c:v>
                </c:pt>
                <c:pt idx="72">
                  <c:v>0.22863519830086668</c:v>
                </c:pt>
                <c:pt idx="73">
                  <c:v>0.22659318162455655</c:v>
                </c:pt>
                <c:pt idx="74">
                  <c:v>0.22467044904032654</c:v>
                </c:pt>
                <c:pt idx="75">
                  <c:v>0.22288825048036126</c:v>
                </c:pt>
                <c:pt idx="76">
                  <c:v>0.2212433516003422</c:v>
                </c:pt>
                <c:pt idx="77">
                  <c:v>0.21971644767981571</c:v>
                </c:pt>
                <c:pt idx="78">
                  <c:v>0.21830413518760006</c:v>
                </c:pt>
                <c:pt idx="79">
                  <c:v>0.21700304133349549</c:v>
                </c:pt>
                <c:pt idx="80">
                  <c:v>0.21580984234721584</c:v>
                </c:pt>
                <c:pt idx="81">
                  <c:v>0.21476897470815889</c:v>
                </c:pt>
                <c:pt idx="82">
                  <c:v>0.21387748837658713</c:v>
                </c:pt>
                <c:pt idx="83">
                  <c:v>0.21306252780305646</c:v>
                </c:pt>
                <c:pt idx="84">
                  <c:v>0.21225314097535608</c:v>
                </c:pt>
                <c:pt idx="85">
                  <c:v>0.21138015060380913</c:v>
                </c:pt>
                <c:pt idx="86">
                  <c:v>0.21043968266407323</c:v>
                </c:pt>
                <c:pt idx="87">
                  <c:v>0.20947797400088106</c:v>
                </c:pt>
                <c:pt idx="88">
                  <c:v>0.20850211894675905</c:v>
                </c:pt>
                <c:pt idx="89">
                  <c:v>0.20751902869891992</c:v>
                </c:pt>
                <c:pt idx="90">
                  <c:v>0.20653544380357633</c:v>
                </c:pt>
                <c:pt idx="91">
                  <c:v>0.20553857033985165</c:v>
                </c:pt>
                <c:pt idx="92">
                  <c:v>0.20452370225755159</c:v>
                </c:pt>
                <c:pt idx="93">
                  <c:v>0.20350929854393299</c:v>
                </c:pt>
                <c:pt idx="94">
                  <c:v>0.20251345207634458</c:v>
                </c:pt>
                <c:pt idx="95">
                  <c:v>0.20155391789748231</c:v>
                </c:pt>
                <c:pt idx="96">
                  <c:v>0.20050963807645697</c:v>
                </c:pt>
                <c:pt idx="97">
                  <c:v>0.19942320156075863</c:v>
                </c:pt>
                <c:pt idx="98">
                  <c:v>0.19846416270797562</c:v>
                </c:pt>
                <c:pt idx="99">
                  <c:v>0.19770044414919249</c:v>
                </c:pt>
                <c:pt idx="100">
                  <c:v>0.19715395534692343</c:v>
                </c:pt>
              </c:numCache>
            </c:numRef>
          </c:val>
          <c:smooth val="0"/>
          <c:extLst>
            <c:ext xmlns:c16="http://schemas.microsoft.com/office/drawing/2014/chart" uri="{C3380CC4-5D6E-409C-BE32-E72D297353CC}">
              <c16:uniqueId val="{00000000-BE62-4E65-BB94-EE779B6CE9EF}"/>
            </c:ext>
          </c:extLst>
        </c:ser>
        <c:ser>
          <c:idx val="1"/>
          <c:order val="1"/>
          <c:tx>
            <c:strRef>
              <c:f>Hoja1!$C$5</c:f>
              <c:strCache>
                <c:ptCount val="1"/>
                <c:pt idx="0">
                  <c:v>65+</c:v>
                </c:pt>
              </c:strCache>
            </c:strRef>
          </c:tx>
          <c:spPr>
            <a:ln w="76200" cap="rnd">
              <a:solidFill>
                <a:schemeClr val="accent2"/>
              </a:solidFill>
              <a:round/>
            </a:ln>
            <a:effectLst/>
          </c:spPr>
          <c:marker>
            <c:symbol val="none"/>
          </c:marker>
          <c:cat>
            <c:numRef>
              <c:f>Hoja1!$A$6:$A$106</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Hoja1!$C$6:$C$106</c:f>
              <c:numCache>
                <c:formatCode>0%</c:formatCode>
                <c:ptCount val="101"/>
                <c:pt idx="0">
                  <c:v>4.2061624915103707E-2</c:v>
                </c:pt>
                <c:pt idx="1">
                  <c:v>4.3223447547112812E-2</c:v>
                </c:pt>
                <c:pt idx="2">
                  <c:v>4.4467485226412425E-2</c:v>
                </c:pt>
                <c:pt idx="3">
                  <c:v>4.5768352318444602E-2</c:v>
                </c:pt>
                <c:pt idx="4">
                  <c:v>4.7102274473281573E-2</c:v>
                </c:pt>
                <c:pt idx="5">
                  <c:v>4.8446836455545331E-2</c:v>
                </c:pt>
                <c:pt idx="6">
                  <c:v>4.9816104958595113E-2</c:v>
                </c:pt>
                <c:pt idx="7">
                  <c:v>5.1223485992919024E-2</c:v>
                </c:pt>
                <c:pt idx="8">
                  <c:v>5.2647320878837667E-2</c:v>
                </c:pt>
                <c:pt idx="9">
                  <c:v>5.4066953956292053E-2</c:v>
                </c:pt>
                <c:pt idx="10">
                  <c:v>5.5462623465937368E-2</c:v>
                </c:pt>
                <c:pt idx="11">
                  <c:v>5.682270190030636E-2</c:v>
                </c:pt>
                <c:pt idx="12">
                  <c:v>5.8162137447759971E-2</c:v>
                </c:pt>
                <c:pt idx="13">
                  <c:v>5.9500545455724793E-2</c:v>
                </c:pt>
                <c:pt idx="14">
                  <c:v>6.0856155111585639E-2</c:v>
                </c:pt>
                <c:pt idx="15">
                  <c:v>6.2245911722703585E-2</c:v>
                </c:pt>
                <c:pt idx="16">
                  <c:v>6.3691046286144276E-2</c:v>
                </c:pt>
                <c:pt idx="17">
                  <c:v>6.5178750995867382E-2</c:v>
                </c:pt>
                <c:pt idx="18">
                  <c:v>6.6673698457623373E-2</c:v>
                </c:pt>
                <c:pt idx="19">
                  <c:v>6.8140125597310183E-2</c:v>
                </c:pt>
                <c:pt idx="20">
                  <c:v>6.9542031708623789E-2</c:v>
                </c:pt>
                <c:pt idx="21">
                  <c:v>7.0877929137211998E-2</c:v>
                </c:pt>
                <c:pt idx="22">
                  <c:v>7.2169221118296906E-2</c:v>
                </c:pt>
                <c:pt idx="23">
                  <c:v>7.3416246824169251E-2</c:v>
                </c:pt>
                <c:pt idx="24">
                  <c:v>7.4621597810520815E-2</c:v>
                </c:pt>
                <c:pt idx="25">
                  <c:v>7.578975186063161E-2</c:v>
                </c:pt>
                <c:pt idx="26">
                  <c:v>7.6936627769101082E-2</c:v>
                </c:pt>
                <c:pt idx="27">
                  <c:v>7.8062430188593337E-2</c:v>
                </c:pt>
                <c:pt idx="28">
                  <c:v>7.9149444680165021E-2</c:v>
                </c:pt>
                <c:pt idx="29">
                  <c:v>8.018019014955842E-2</c:v>
                </c:pt>
                <c:pt idx="30">
                  <c:v>8.1137502697687422E-2</c:v>
                </c:pt>
                <c:pt idx="31">
                  <c:v>8.1993218261342093E-2</c:v>
                </c:pt>
                <c:pt idx="32">
                  <c:v>8.276327778223104E-2</c:v>
                </c:pt>
                <c:pt idx="33">
                  <c:v>8.3495196305240479E-2</c:v>
                </c:pt>
                <c:pt idx="34">
                  <c:v>8.4234098850412942E-2</c:v>
                </c:pt>
                <c:pt idx="35">
                  <c:v>8.502282249488527E-2</c:v>
                </c:pt>
                <c:pt idx="36">
                  <c:v>8.5859899740044252E-2</c:v>
                </c:pt>
                <c:pt idx="37">
                  <c:v>8.6715279120246111E-2</c:v>
                </c:pt>
                <c:pt idx="38">
                  <c:v>8.7587370453880306E-2</c:v>
                </c:pt>
                <c:pt idx="39">
                  <c:v>8.8474647894799696E-2</c:v>
                </c:pt>
                <c:pt idx="40">
                  <c:v>8.9375644808601717E-2</c:v>
                </c:pt>
                <c:pt idx="41">
                  <c:v>9.0326149982428341E-2</c:v>
                </c:pt>
                <c:pt idx="42">
                  <c:v>9.1324622751427095E-2</c:v>
                </c:pt>
                <c:pt idx="43">
                  <c:v>9.2315909121040346E-2</c:v>
                </c:pt>
                <c:pt idx="44">
                  <c:v>9.3247727415336989E-2</c:v>
                </c:pt>
                <c:pt idx="45">
                  <c:v>9.4070496139647533E-2</c:v>
                </c:pt>
                <c:pt idx="46">
                  <c:v>9.4784028114632699E-2</c:v>
                </c:pt>
                <c:pt idx="47">
                  <c:v>9.5426069070661312E-2</c:v>
                </c:pt>
                <c:pt idx="48">
                  <c:v>9.600554834874607E-2</c:v>
                </c:pt>
                <c:pt idx="49">
                  <c:v>9.6530985872804481E-2</c:v>
                </c:pt>
                <c:pt idx="50">
                  <c:v>9.7010510047553219E-2</c:v>
                </c:pt>
                <c:pt idx="51">
                  <c:v>9.7407835811213137E-2</c:v>
                </c:pt>
                <c:pt idx="52">
                  <c:v>9.7721855427729321E-2</c:v>
                </c:pt>
                <c:pt idx="53">
                  <c:v>9.8011100730006379E-2</c:v>
                </c:pt>
                <c:pt idx="54">
                  <c:v>9.8331434362458045E-2</c:v>
                </c:pt>
                <c:pt idx="55">
                  <c:v>9.8736231943648931E-2</c:v>
                </c:pt>
                <c:pt idx="56">
                  <c:v>9.919137791953779E-2</c:v>
                </c:pt>
                <c:pt idx="57">
                  <c:v>9.9659873404691804E-2</c:v>
                </c:pt>
                <c:pt idx="58">
                  <c:v>0.10018755060777389</c:v>
                </c:pt>
                <c:pt idx="59">
                  <c:v>0.100818385032549</c:v>
                </c:pt>
                <c:pt idx="60">
                  <c:v>0.10159466835152556</c:v>
                </c:pt>
                <c:pt idx="61">
                  <c:v>0.10251450488484581</c:v>
                </c:pt>
                <c:pt idx="62">
                  <c:v>0.10354444587187528</c:v>
                </c:pt>
                <c:pt idx="63">
                  <c:v>0.10467858861515016</c:v>
                </c:pt>
                <c:pt idx="64">
                  <c:v>0.10591140716942694</c:v>
                </c:pt>
                <c:pt idx="65">
                  <c:v>0.10723774153333406</c:v>
                </c:pt>
                <c:pt idx="66">
                  <c:v>0.10869733123082877</c:v>
                </c:pt>
                <c:pt idx="67">
                  <c:v>0.11028963306493074</c:v>
                </c:pt>
                <c:pt idx="68">
                  <c:v>0.11195073824028892</c:v>
                </c:pt>
                <c:pt idx="69">
                  <c:v>0.11361841982977458</c:v>
                </c:pt>
                <c:pt idx="70">
                  <c:v>0.11523197872124025</c:v>
                </c:pt>
                <c:pt idx="71">
                  <c:v>0.11679414632623655</c:v>
                </c:pt>
                <c:pt idx="72">
                  <c:v>0.11834605035994381</c:v>
                </c:pt>
                <c:pt idx="73">
                  <c:v>0.11988583586119098</c:v>
                </c:pt>
                <c:pt idx="74">
                  <c:v>0.12141183467739983</c:v>
                </c:pt>
                <c:pt idx="75">
                  <c:v>0.12292255473710863</c:v>
                </c:pt>
                <c:pt idx="76">
                  <c:v>0.12441637529959278</c:v>
                </c:pt>
                <c:pt idx="77">
                  <c:v>0.12589528790665203</c:v>
                </c:pt>
                <c:pt idx="78">
                  <c:v>0.12736334045161316</c:v>
                </c:pt>
                <c:pt idx="79">
                  <c:v>0.1288245757122162</c:v>
                </c:pt>
                <c:pt idx="80">
                  <c:v>0.13028303302965524</c:v>
                </c:pt>
                <c:pt idx="81">
                  <c:v>0.13167899311788564</c:v>
                </c:pt>
                <c:pt idx="82">
                  <c:v>0.13301179919436668</c:v>
                </c:pt>
                <c:pt idx="83">
                  <c:v>0.13437226847677472</c:v>
                </c:pt>
                <c:pt idx="84">
                  <c:v>0.13584892877901675</c:v>
                </c:pt>
                <c:pt idx="85">
                  <c:v>0.13752818924301441</c:v>
                </c:pt>
                <c:pt idx="86">
                  <c:v>0.13935830674831604</c:v>
                </c:pt>
                <c:pt idx="87">
                  <c:v>0.14127910453537837</c:v>
                </c:pt>
                <c:pt idx="88">
                  <c:v>0.14336164577386784</c:v>
                </c:pt>
                <c:pt idx="89">
                  <c:v>0.14567547762652416</c:v>
                </c:pt>
                <c:pt idx="90">
                  <c:v>0.1482887553838188</c:v>
                </c:pt>
                <c:pt idx="91">
                  <c:v>0.15136198102217957</c:v>
                </c:pt>
                <c:pt idx="92">
                  <c:v>0.15484186847373912</c:v>
                </c:pt>
                <c:pt idx="93">
                  <c:v>0.15847902540613981</c:v>
                </c:pt>
                <c:pt idx="94">
                  <c:v>0.16202920020239178</c:v>
                </c:pt>
                <c:pt idx="95">
                  <c:v>0.16525289175946387</c:v>
                </c:pt>
                <c:pt idx="96">
                  <c:v>0.16847327425595193</c:v>
                </c:pt>
                <c:pt idx="97">
                  <c:v>0.17169166370699862</c:v>
                </c:pt>
                <c:pt idx="98">
                  <c:v>0.1744696834284449</c:v>
                </c:pt>
                <c:pt idx="99">
                  <c:v>0.17665918293172989</c:v>
                </c:pt>
                <c:pt idx="100">
                  <c:v>0.17823967003614208</c:v>
                </c:pt>
              </c:numCache>
            </c:numRef>
          </c:val>
          <c:smooth val="0"/>
          <c:extLst>
            <c:ext xmlns:c16="http://schemas.microsoft.com/office/drawing/2014/chart" uri="{C3380CC4-5D6E-409C-BE32-E72D297353CC}">
              <c16:uniqueId val="{00000001-BE62-4E65-BB94-EE779B6CE9EF}"/>
            </c:ext>
          </c:extLst>
        </c:ser>
        <c:dLbls>
          <c:showLegendKey val="0"/>
          <c:showVal val="0"/>
          <c:showCatName val="0"/>
          <c:showSerName val="0"/>
          <c:showPercent val="0"/>
          <c:showBubbleSize val="0"/>
        </c:dLbls>
        <c:smooth val="0"/>
        <c:axId val="317574536"/>
        <c:axId val="317575192"/>
      </c:lineChart>
      <c:catAx>
        <c:axId val="317574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7575192"/>
        <c:crosses val="autoZero"/>
        <c:auto val="1"/>
        <c:lblAlgn val="ctr"/>
        <c:lblOffset val="100"/>
        <c:tickLblSkip val="5"/>
        <c:noMultiLvlLbl val="0"/>
      </c:catAx>
      <c:valAx>
        <c:axId val="317575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7574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Grupo 2</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'5.1-SES2'!$A$7</c:f>
              <c:strCache>
                <c:ptCount val="1"/>
                <c:pt idx="0">
                  <c:v>Consumption</c:v>
                </c:pt>
              </c:strCache>
            </c:strRef>
          </c:tx>
          <c:spPr>
            <a:ln w="28575" cap="rnd">
              <a:solidFill>
                <a:schemeClr val="accent1"/>
              </a:solidFill>
              <a:round/>
            </a:ln>
            <a:effectLst/>
          </c:spPr>
          <c:marker>
            <c:symbol val="none"/>
          </c:marker>
          <c:cat>
            <c:strRef>
              <c:f>'5.1-SES2'!$C$4:$CO$4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'5.1-SES2'!$C$7:$CO$7</c:f>
              <c:numCache>
                <c:formatCode>_-* #,##0_-;\-* #,##0_-;_-* "-"??_-;_-@_-</c:formatCode>
                <c:ptCount val="91"/>
                <c:pt idx="0">
                  <c:v>56176.783124962996</c:v>
                </c:pt>
                <c:pt idx="1">
                  <c:v>49262.09049707876</c:v>
                </c:pt>
                <c:pt idx="2">
                  <c:v>55233.853882976407</c:v>
                </c:pt>
                <c:pt idx="3">
                  <c:v>65018.360547822536</c:v>
                </c:pt>
                <c:pt idx="4">
                  <c:v>78523.994371586741</c:v>
                </c:pt>
                <c:pt idx="5">
                  <c:v>85140.390295228513</c:v>
                </c:pt>
                <c:pt idx="6">
                  <c:v>89447.396226089171</c:v>
                </c:pt>
                <c:pt idx="7">
                  <c:v>92644.302593292639</c:v>
                </c:pt>
                <c:pt idx="8">
                  <c:v>96269.972716028962</c:v>
                </c:pt>
                <c:pt idx="9">
                  <c:v>98052.098726657598</c:v>
                </c:pt>
                <c:pt idx="10">
                  <c:v>99880.619683981029</c:v>
                </c:pt>
                <c:pt idx="11">
                  <c:v>102916.88437428178</c:v>
                </c:pt>
                <c:pt idx="12">
                  <c:v>105435.28227237404</c:v>
                </c:pt>
                <c:pt idx="13">
                  <c:v>107045.89691299103</c:v>
                </c:pt>
                <c:pt idx="14">
                  <c:v>109236.32215582571</c:v>
                </c:pt>
                <c:pt idx="15">
                  <c:v>113358.11706042301</c:v>
                </c:pt>
                <c:pt idx="16">
                  <c:v>119440.77986734318</c:v>
                </c:pt>
                <c:pt idx="17">
                  <c:v>118810.82589225184</c:v>
                </c:pt>
                <c:pt idx="18">
                  <c:v>126288.45159000643</c:v>
                </c:pt>
                <c:pt idx="19">
                  <c:v>126710.29921692061</c:v>
                </c:pt>
                <c:pt idx="20">
                  <c:v>124280.69971729556</c:v>
                </c:pt>
                <c:pt idx="21">
                  <c:v>126628.84626560206</c:v>
                </c:pt>
                <c:pt idx="22">
                  <c:v>129281.95136668799</c:v>
                </c:pt>
                <c:pt idx="23">
                  <c:v>130909.09404924471</c:v>
                </c:pt>
                <c:pt idx="24">
                  <c:v>132913.64628299209</c:v>
                </c:pt>
                <c:pt idx="25">
                  <c:v>134194.63397461403</c:v>
                </c:pt>
                <c:pt idx="26">
                  <c:v>135456.84822553099</c:v>
                </c:pt>
                <c:pt idx="27">
                  <c:v>134518.83342696857</c:v>
                </c:pt>
                <c:pt idx="28">
                  <c:v>135267.68579721346</c:v>
                </c:pt>
                <c:pt idx="29">
                  <c:v>135815.30844104127</c:v>
                </c:pt>
                <c:pt idx="30">
                  <c:v>132968.40588444864</c:v>
                </c:pt>
                <c:pt idx="31">
                  <c:v>131236.58423959397</c:v>
                </c:pt>
                <c:pt idx="32">
                  <c:v>130601.57658583028</c:v>
                </c:pt>
                <c:pt idx="33">
                  <c:v>130665.52009016267</c:v>
                </c:pt>
                <c:pt idx="34">
                  <c:v>130030.33520070628</c:v>
                </c:pt>
                <c:pt idx="35">
                  <c:v>130638.62046007268</c:v>
                </c:pt>
                <c:pt idx="36">
                  <c:v>129704.11839475758</c:v>
                </c:pt>
                <c:pt idx="37">
                  <c:v>127234.17338389016</c:v>
                </c:pt>
                <c:pt idx="38">
                  <c:v>125254.30724225553</c:v>
                </c:pt>
                <c:pt idx="39">
                  <c:v>122050.86786597804</c:v>
                </c:pt>
                <c:pt idx="40">
                  <c:v>118525.48508884771</c:v>
                </c:pt>
                <c:pt idx="41">
                  <c:v>116507.08752833023</c:v>
                </c:pt>
                <c:pt idx="42">
                  <c:v>116068.00935597827</c:v>
                </c:pt>
                <c:pt idx="43">
                  <c:v>116323.53447700481</c:v>
                </c:pt>
                <c:pt idx="44">
                  <c:v>118838.03098683762</c:v>
                </c:pt>
                <c:pt idx="45">
                  <c:v>122469.89731064599</c:v>
                </c:pt>
                <c:pt idx="46">
                  <c:v>124488.36919216532</c:v>
                </c:pt>
                <c:pt idx="47">
                  <c:v>126257.39244763865</c:v>
                </c:pt>
                <c:pt idx="48">
                  <c:v>128046.36937821363</c:v>
                </c:pt>
                <c:pt idx="49">
                  <c:v>128915.22941922782</c:v>
                </c:pt>
                <c:pt idx="50">
                  <c:v>129760.01189118432</c:v>
                </c:pt>
                <c:pt idx="51">
                  <c:v>131008.08756350467</c:v>
                </c:pt>
                <c:pt idx="52">
                  <c:v>132493.23563310879</c:v>
                </c:pt>
                <c:pt idx="53">
                  <c:v>133825.77442839256</c:v>
                </c:pt>
                <c:pt idx="54">
                  <c:v>135475.89981803656</c:v>
                </c:pt>
                <c:pt idx="55">
                  <c:v>136998.49475685231</c:v>
                </c:pt>
                <c:pt idx="56">
                  <c:v>138513.03448391595</c:v>
                </c:pt>
                <c:pt idx="57">
                  <c:v>139385.00791470823</c:v>
                </c:pt>
                <c:pt idx="58">
                  <c:v>140248.55815215927</c:v>
                </c:pt>
                <c:pt idx="59">
                  <c:v>140411.98913395137</c:v>
                </c:pt>
                <c:pt idx="60">
                  <c:v>145112.35161609511</c:v>
                </c:pt>
                <c:pt idx="61">
                  <c:v>145664.4203332396</c:v>
                </c:pt>
                <c:pt idx="62">
                  <c:v>146662.48520975545</c:v>
                </c:pt>
                <c:pt idx="63">
                  <c:v>146410.83495916557</c:v>
                </c:pt>
                <c:pt idx="64">
                  <c:v>146438.24347625577</c:v>
                </c:pt>
                <c:pt idx="65">
                  <c:v>153709.18444706532</c:v>
                </c:pt>
                <c:pt idx="66">
                  <c:v>153008.33777653822</c:v>
                </c:pt>
                <c:pt idx="67">
                  <c:v>152097.31928543228</c:v>
                </c:pt>
                <c:pt idx="68">
                  <c:v>151650.04472122813</c:v>
                </c:pt>
                <c:pt idx="69">
                  <c:v>150859.60158703217</c:v>
                </c:pt>
                <c:pt idx="70">
                  <c:v>152084.00295367703</c:v>
                </c:pt>
                <c:pt idx="71">
                  <c:v>150785.62364311703</c:v>
                </c:pt>
                <c:pt idx="72">
                  <c:v>148795.524087964</c:v>
                </c:pt>
                <c:pt idx="73">
                  <c:v>147289.14940091447</c:v>
                </c:pt>
                <c:pt idx="74">
                  <c:v>146908.34794179103</c:v>
                </c:pt>
                <c:pt idx="75">
                  <c:v>146501.47593384192</c:v>
                </c:pt>
                <c:pt idx="76">
                  <c:v>146109.3892334741</c:v>
                </c:pt>
                <c:pt idx="77">
                  <c:v>145987.91745530863</c:v>
                </c:pt>
                <c:pt idx="78">
                  <c:v>145801.08261689302</c:v>
                </c:pt>
                <c:pt idx="79">
                  <c:v>146003.10449349883</c:v>
                </c:pt>
                <c:pt idx="80">
                  <c:v>146724.11632034648</c:v>
                </c:pt>
                <c:pt idx="81">
                  <c:v>147661.47487069116</c:v>
                </c:pt>
                <c:pt idx="82">
                  <c:v>148879.17078260425</c:v>
                </c:pt>
                <c:pt idx="83">
                  <c:v>150469.96616497223</c:v>
                </c:pt>
                <c:pt idx="84">
                  <c:v>151656.09023914172</c:v>
                </c:pt>
                <c:pt idx="85">
                  <c:v>153742.2034143123</c:v>
                </c:pt>
                <c:pt idx="86">
                  <c:v>154659.74873619247</c:v>
                </c:pt>
                <c:pt idx="87">
                  <c:v>155456.41533099519</c:v>
                </c:pt>
                <c:pt idx="88">
                  <c:v>156151.22457061993</c:v>
                </c:pt>
                <c:pt idx="89">
                  <c:v>156815.79443958285</c:v>
                </c:pt>
                <c:pt idx="90">
                  <c:v>156855.16691215412</c:v>
                </c:pt>
              </c:numCache>
            </c:numRef>
          </c:val>
          <c:smooth val="0"/>
          <c:extLst>
            <c:ext xmlns:c16="http://schemas.microsoft.com/office/drawing/2014/chart" uri="{C3380CC4-5D6E-409C-BE32-E72D297353CC}">
              <c16:uniqueId val="{00000000-2840-410F-B17D-AE88B2A894B7}"/>
            </c:ext>
          </c:extLst>
        </c:ser>
        <c:ser>
          <c:idx val="1"/>
          <c:order val="1"/>
          <c:tx>
            <c:strRef>
              <c:f>'5.1-SES2'!$A$16</c:f>
              <c:strCache>
                <c:ptCount val="1"/>
                <c:pt idx="0">
                  <c:v>Labour income</c:v>
                </c:pt>
              </c:strCache>
            </c:strRef>
          </c:tx>
          <c:spPr>
            <a:ln w="28575" cap="rnd">
              <a:solidFill>
                <a:schemeClr val="accent2"/>
              </a:solidFill>
              <a:round/>
            </a:ln>
            <a:effectLst/>
          </c:spPr>
          <c:marker>
            <c:symbol val="none"/>
          </c:marker>
          <c:cat>
            <c:strRef>
              <c:f>'5.1-SES2'!$C$4:$CO$4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'5.1-SES2'!$C$16:$CO$16</c:f>
              <c:numCache>
                <c:formatCode>_-* #,##0_-;\-* #,##0_-;_-* "-"??_-;_-@_-</c:formatCode>
                <c:ptCount val="91"/>
                <c:pt idx="0">
                  <c:v>0</c:v>
                </c:pt>
                <c:pt idx="1">
                  <c:v>0</c:v>
                </c:pt>
                <c:pt idx="2">
                  <c:v>0</c:v>
                </c:pt>
                <c:pt idx="3">
                  <c:v>0</c:v>
                </c:pt>
                <c:pt idx="4">
                  <c:v>0</c:v>
                </c:pt>
                <c:pt idx="5">
                  <c:v>0</c:v>
                </c:pt>
                <c:pt idx="6">
                  <c:v>162.39047758877956</c:v>
                </c:pt>
                <c:pt idx="7">
                  <c:v>378.53619434232712</c:v>
                </c:pt>
                <c:pt idx="8">
                  <c:v>616.33128887414307</c:v>
                </c:pt>
                <c:pt idx="9">
                  <c:v>853.39763201533469</c:v>
                </c:pt>
                <c:pt idx="10">
                  <c:v>1060.6661834090494</c:v>
                </c:pt>
                <c:pt idx="11">
                  <c:v>936.43244789865093</c:v>
                </c:pt>
                <c:pt idx="12">
                  <c:v>875.62022053983674</c:v>
                </c:pt>
                <c:pt idx="13">
                  <c:v>995.7701718971108</c:v>
                </c:pt>
                <c:pt idx="14">
                  <c:v>1718.7054407756254</c:v>
                </c:pt>
                <c:pt idx="15">
                  <c:v>4001.9426207834476</c:v>
                </c:pt>
                <c:pt idx="16">
                  <c:v>8571.3021066140809</c:v>
                </c:pt>
                <c:pt idx="17">
                  <c:v>15533.825004070906</c:v>
                </c:pt>
                <c:pt idx="18">
                  <c:v>25366.028463932289</c:v>
                </c:pt>
                <c:pt idx="19">
                  <c:v>38163.643666429743</c:v>
                </c:pt>
                <c:pt idx="20">
                  <c:v>51656.280764534094</c:v>
                </c:pt>
                <c:pt idx="21">
                  <c:v>65792.314887280605</c:v>
                </c:pt>
                <c:pt idx="22">
                  <c:v>80215.122473405674</c:v>
                </c:pt>
                <c:pt idx="23">
                  <c:v>93248.712643534498</c:v>
                </c:pt>
                <c:pt idx="24">
                  <c:v>103859.23977480334</c:v>
                </c:pt>
                <c:pt idx="25">
                  <c:v>114095.36212459089</c:v>
                </c:pt>
                <c:pt idx="26">
                  <c:v>123198.28220609452</c:v>
                </c:pt>
                <c:pt idx="27">
                  <c:v>130480.92181476466</c:v>
                </c:pt>
                <c:pt idx="28">
                  <c:v>136952.25279483834</c:v>
                </c:pt>
                <c:pt idx="29">
                  <c:v>143021.79879244289</c:v>
                </c:pt>
                <c:pt idx="30">
                  <c:v>147933.47486975955</c:v>
                </c:pt>
                <c:pt idx="31">
                  <c:v>151837.64988741078</c:v>
                </c:pt>
                <c:pt idx="32">
                  <c:v>154856.18839728661</c:v>
                </c:pt>
                <c:pt idx="33">
                  <c:v>157485.02631358296</c:v>
                </c:pt>
                <c:pt idx="34">
                  <c:v>159923.68908077964</c:v>
                </c:pt>
                <c:pt idx="35">
                  <c:v>161636.59565377975</c:v>
                </c:pt>
                <c:pt idx="36">
                  <c:v>162850.79334655427</c:v>
                </c:pt>
                <c:pt idx="37">
                  <c:v>164562.20040382387</c:v>
                </c:pt>
                <c:pt idx="38">
                  <c:v>165838.86428335815</c:v>
                </c:pt>
                <c:pt idx="39">
                  <c:v>166641.15094774493</c:v>
                </c:pt>
                <c:pt idx="40">
                  <c:v>167511.12389456123</c:v>
                </c:pt>
                <c:pt idx="41">
                  <c:v>168146.26859296329</c:v>
                </c:pt>
                <c:pt idx="42">
                  <c:v>168282.77634470563</c:v>
                </c:pt>
                <c:pt idx="43">
                  <c:v>168297.23864229381</c:v>
                </c:pt>
                <c:pt idx="44">
                  <c:v>168105.4115020592</c:v>
                </c:pt>
                <c:pt idx="45">
                  <c:v>167802.37163662768</c:v>
                </c:pt>
                <c:pt idx="46">
                  <c:v>167366.76077850492</c:v>
                </c:pt>
                <c:pt idx="47">
                  <c:v>166516.66290298989</c:v>
                </c:pt>
                <c:pt idx="48">
                  <c:v>165294.15329450788</c:v>
                </c:pt>
                <c:pt idx="49">
                  <c:v>163904.87260478776</c:v>
                </c:pt>
                <c:pt idx="50">
                  <c:v>162230.98131645191</c:v>
                </c:pt>
                <c:pt idx="51">
                  <c:v>160283.26559426115</c:v>
                </c:pt>
                <c:pt idx="52">
                  <c:v>158487.8159447721</c:v>
                </c:pt>
                <c:pt idx="53">
                  <c:v>156505.1599992367</c:v>
                </c:pt>
                <c:pt idx="54">
                  <c:v>153515.39067234154</c:v>
                </c:pt>
                <c:pt idx="55">
                  <c:v>149786.73961487322</c:v>
                </c:pt>
                <c:pt idx="56">
                  <c:v>145517.96649959526</c:v>
                </c:pt>
                <c:pt idx="57">
                  <c:v>139694.16426986552</c:v>
                </c:pt>
                <c:pt idx="58">
                  <c:v>132972.57710073239</c:v>
                </c:pt>
                <c:pt idx="59">
                  <c:v>126201.58774184583</c:v>
                </c:pt>
                <c:pt idx="60">
                  <c:v>119080.75303775596</c:v>
                </c:pt>
                <c:pt idx="61">
                  <c:v>111087.80392669055</c:v>
                </c:pt>
                <c:pt idx="62">
                  <c:v>102384.33873525009</c:v>
                </c:pt>
                <c:pt idx="63">
                  <c:v>92867.960464220581</c:v>
                </c:pt>
                <c:pt idx="64">
                  <c:v>82521.174853853518</c:v>
                </c:pt>
                <c:pt idx="65">
                  <c:v>70561.039174212288</c:v>
                </c:pt>
                <c:pt idx="66">
                  <c:v>58581.867954784</c:v>
                </c:pt>
                <c:pt idx="67">
                  <c:v>47705.575644216369</c:v>
                </c:pt>
                <c:pt idx="68">
                  <c:v>38602.806134697414</c:v>
                </c:pt>
                <c:pt idx="69">
                  <c:v>30729.231229199984</c:v>
                </c:pt>
                <c:pt idx="70">
                  <c:v>26034.32205794927</c:v>
                </c:pt>
                <c:pt idx="71">
                  <c:v>22816.616995794808</c:v>
                </c:pt>
                <c:pt idx="72">
                  <c:v>20475.282670824978</c:v>
                </c:pt>
                <c:pt idx="73">
                  <c:v>17828.401304394807</c:v>
                </c:pt>
                <c:pt idx="74">
                  <c:v>15621.108653975612</c:v>
                </c:pt>
                <c:pt idx="75">
                  <c:v>12887.802285004975</c:v>
                </c:pt>
                <c:pt idx="76">
                  <c:v>10001.035736131871</c:v>
                </c:pt>
                <c:pt idx="77">
                  <c:v>7763.9328962514137</c:v>
                </c:pt>
                <c:pt idx="78">
                  <c:v>6513.496333573632</c:v>
                </c:pt>
                <c:pt idx="79">
                  <c:v>5953.3522087247293</c:v>
                </c:pt>
                <c:pt idx="80">
                  <c:v>5795.3601111180506</c:v>
                </c:pt>
                <c:pt idx="81">
                  <c:v>6206.5242425808865</c:v>
                </c:pt>
                <c:pt idx="82">
                  <c:v>5918.6185782463654</c:v>
                </c:pt>
                <c:pt idx="83">
                  <c:v>5136.0271289158172</c:v>
                </c:pt>
                <c:pt idx="84">
                  <c:v>3961.3263631928958</c:v>
                </c:pt>
                <c:pt idx="85">
                  <c:v>2649.0348432676669</c:v>
                </c:pt>
                <c:pt idx="86">
                  <c:v>1361.0542432985353</c:v>
                </c:pt>
                <c:pt idx="87">
                  <c:v>568.99458456213142</c:v>
                </c:pt>
                <c:pt idx="88">
                  <c:v>249.26406089528285</c:v>
                </c:pt>
                <c:pt idx="89">
                  <c:v>78.73949110670236</c:v>
                </c:pt>
                <c:pt idx="90">
                  <c:v>0</c:v>
                </c:pt>
              </c:numCache>
            </c:numRef>
          </c:val>
          <c:smooth val="0"/>
          <c:extLst>
            <c:ext xmlns:c16="http://schemas.microsoft.com/office/drawing/2014/chart" uri="{C3380CC4-5D6E-409C-BE32-E72D297353CC}">
              <c16:uniqueId val="{00000001-2840-410F-B17D-AE88B2A894B7}"/>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max val="300000"/>
        </c:scaling>
        <c:delete val="1"/>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Grupo 3</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'5.1-SES2'!$A$7</c:f>
              <c:strCache>
                <c:ptCount val="1"/>
                <c:pt idx="0">
                  <c:v>Consumption</c:v>
                </c:pt>
              </c:strCache>
            </c:strRef>
          </c:tx>
          <c:spPr>
            <a:ln w="28575" cap="rnd">
              <a:solidFill>
                <a:schemeClr val="accent1"/>
              </a:solidFill>
              <a:round/>
            </a:ln>
            <a:effectLst/>
          </c:spPr>
          <c:marker>
            <c:symbol val="none"/>
          </c:marker>
          <c:cat>
            <c:strRef>
              <c:f>'5.1-SES3'!$C$4:$CO$4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'5.1-SES3'!$C$7:$CO$7</c:f>
              <c:numCache>
                <c:formatCode>_-* #,##0_-;\-* #,##0_-;_-* "-"??_-;_-@_-</c:formatCode>
                <c:ptCount val="91"/>
                <c:pt idx="0">
                  <c:v>75732.178116654613</c:v>
                </c:pt>
                <c:pt idx="1">
                  <c:v>67714.28022618781</c:v>
                </c:pt>
                <c:pt idx="2">
                  <c:v>79047.71129182096</c:v>
                </c:pt>
                <c:pt idx="3">
                  <c:v>87578.286942831561</c:v>
                </c:pt>
                <c:pt idx="4">
                  <c:v>97787.239602319823</c:v>
                </c:pt>
                <c:pt idx="5">
                  <c:v>103586.80782168763</c:v>
                </c:pt>
                <c:pt idx="6">
                  <c:v>106745.48981362753</c:v>
                </c:pt>
                <c:pt idx="7">
                  <c:v>109030.7003227215</c:v>
                </c:pt>
                <c:pt idx="8">
                  <c:v>111985.96129532368</c:v>
                </c:pt>
                <c:pt idx="9">
                  <c:v>114833.92386964716</c:v>
                </c:pt>
                <c:pt idx="10">
                  <c:v>117910.31779787684</c:v>
                </c:pt>
                <c:pt idx="11">
                  <c:v>122317.05799020587</c:v>
                </c:pt>
                <c:pt idx="12">
                  <c:v>126647.74269899665</c:v>
                </c:pt>
                <c:pt idx="13">
                  <c:v>129646.67947210331</c:v>
                </c:pt>
                <c:pt idx="14">
                  <c:v>132601.91781750342</c:v>
                </c:pt>
                <c:pt idx="15">
                  <c:v>136469.08815905868</c:v>
                </c:pt>
                <c:pt idx="16">
                  <c:v>141292.43002625965</c:v>
                </c:pt>
                <c:pt idx="17">
                  <c:v>148065.27253889365</c:v>
                </c:pt>
                <c:pt idx="18">
                  <c:v>181255.73115256478</c:v>
                </c:pt>
                <c:pt idx="19">
                  <c:v>195032.38619418634</c:v>
                </c:pt>
                <c:pt idx="20">
                  <c:v>195564.46025353426</c:v>
                </c:pt>
                <c:pt idx="21">
                  <c:v>198384.33361730326</c:v>
                </c:pt>
                <c:pt idx="22">
                  <c:v>199768.50058271911</c:v>
                </c:pt>
                <c:pt idx="23">
                  <c:v>201432.38304872357</c:v>
                </c:pt>
                <c:pt idx="24">
                  <c:v>202780.66393151297</c:v>
                </c:pt>
                <c:pt idx="25">
                  <c:v>203068.65590340641</c:v>
                </c:pt>
                <c:pt idx="26">
                  <c:v>204135.35363609559</c:v>
                </c:pt>
                <c:pt idx="27">
                  <c:v>200961.68740592705</c:v>
                </c:pt>
                <c:pt idx="28">
                  <c:v>197806.87319166455</c:v>
                </c:pt>
                <c:pt idx="29">
                  <c:v>195857.36974284766</c:v>
                </c:pt>
                <c:pt idx="30">
                  <c:v>191523.09404010529</c:v>
                </c:pt>
                <c:pt idx="31">
                  <c:v>186465.83603256347</c:v>
                </c:pt>
                <c:pt idx="32">
                  <c:v>184463.03826462541</c:v>
                </c:pt>
                <c:pt idx="33">
                  <c:v>185609.61348927609</c:v>
                </c:pt>
                <c:pt idx="34">
                  <c:v>185922.708634037</c:v>
                </c:pt>
                <c:pt idx="35">
                  <c:v>186539.07347746412</c:v>
                </c:pt>
                <c:pt idx="36">
                  <c:v>185280.48250260786</c:v>
                </c:pt>
                <c:pt idx="37">
                  <c:v>181615.73643452578</c:v>
                </c:pt>
                <c:pt idx="38">
                  <c:v>179757.36040146535</c:v>
                </c:pt>
                <c:pt idx="39">
                  <c:v>176663.00824670953</c:v>
                </c:pt>
                <c:pt idx="40">
                  <c:v>174024.36757844707</c:v>
                </c:pt>
                <c:pt idx="41">
                  <c:v>173668.78838160294</c:v>
                </c:pt>
                <c:pt idx="42">
                  <c:v>174052.73036357012</c:v>
                </c:pt>
                <c:pt idx="43">
                  <c:v>173960.61235859414</c:v>
                </c:pt>
                <c:pt idx="44">
                  <c:v>175846.63964643818</c:v>
                </c:pt>
                <c:pt idx="45">
                  <c:v>177884.56634820721</c:v>
                </c:pt>
                <c:pt idx="46">
                  <c:v>178755.2471310549</c:v>
                </c:pt>
                <c:pt idx="47">
                  <c:v>179680.02929036011</c:v>
                </c:pt>
                <c:pt idx="48">
                  <c:v>181253.92109733264</c:v>
                </c:pt>
                <c:pt idx="49">
                  <c:v>182146.25841594921</c:v>
                </c:pt>
                <c:pt idx="50">
                  <c:v>184123.16740425825</c:v>
                </c:pt>
                <c:pt idx="51">
                  <c:v>184559.38194022555</c:v>
                </c:pt>
                <c:pt idx="52">
                  <c:v>185313.3447798471</c:v>
                </c:pt>
                <c:pt idx="53">
                  <c:v>185485.90045998144</c:v>
                </c:pt>
                <c:pt idx="54">
                  <c:v>185916.6253937314</c:v>
                </c:pt>
                <c:pt idx="55">
                  <c:v>186018.76937671722</c:v>
                </c:pt>
                <c:pt idx="56">
                  <c:v>187721.58748641558</c:v>
                </c:pt>
                <c:pt idx="57">
                  <c:v>187844.18115500751</c:v>
                </c:pt>
                <c:pt idx="58">
                  <c:v>188065.49893759971</c:v>
                </c:pt>
                <c:pt idx="59">
                  <c:v>187204.90004633664</c:v>
                </c:pt>
                <c:pt idx="60">
                  <c:v>188860.77162583463</c:v>
                </c:pt>
                <c:pt idx="61">
                  <c:v>188285.79814752704</c:v>
                </c:pt>
                <c:pt idx="62">
                  <c:v>187833.95840658603</c:v>
                </c:pt>
                <c:pt idx="63">
                  <c:v>187922.09713493675</c:v>
                </c:pt>
                <c:pt idx="64">
                  <c:v>188992.76427922951</c:v>
                </c:pt>
                <c:pt idx="65">
                  <c:v>192911.20813213324</c:v>
                </c:pt>
                <c:pt idx="66">
                  <c:v>192914.82245023618</c:v>
                </c:pt>
                <c:pt idx="67">
                  <c:v>193272.69168426271</c:v>
                </c:pt>
                <c:pt idx="68">
                  <c:v>192470.50366140075</c:v>
                </c:pt>
                <c:pt idx="69">
                  <c:v>191208.14168591914</c:v>
                </c:pt>
                <c:pt idx="70">
                  <c:v>191023.59382232022</c:v>
                </c:pt>
                <c:pt idx="71">
                  <c:v>189293.10224939499</c:v>
                </c:pt>
                <c:pt idx="72">
                  <c:v>187448.55216774225</c:v>
                </c:pt>
                <c:pt idx="73">
                  <c:v>186880.68365787269</c:v>
                </c:pt>
                <c:pt idx="74">
                  <c:v>188235.72850487154</c:v>
                </c:pt>
                <c:pt idx="75">
                  <c:v>188939.0188383499</c:v>
                </c:pt>
                <c:pt idx="76">
                  <c:v>190583.61023274093</c:v>
                </c:pt>
                <c:pt idx="77">
                  <c:v>192922.18270588006</c:v>
                </c:pt>
                <c:pt idx="78">
                  <c:v>194457.52906773792</c:v>
                </c:pt>
                <c:pt idx="79">
                  <c:v>195590.67236797762</c:v>
                </c:pt>
                <c:pt idx="80">
                  <c:v>196783.35685095654</c:v>
                </c:pt>
                <c:pt idx="81">
                  <c:v>197918.58062975437</c:v>
                </c:pt>
                <c:pt idx="82">
                  <c:v>200267.76415539233</c:v>
                </c:pt>
                <c:pt idx="83">
                  <c:v>202917.28914503503</c:v>
                </c:pt>
                <c:pt idx="84">
                  <c:v>205571.40483337431</c:v>
                </c:pt>
                <c:pt idx="85">
                  <c:v>208562.21339724123</c:v>
                </c:pt>
                <c:pt idx="86">
                  <c:v>211099.17676752154</c:v>
                </c:pt>
                <c:pt idx="87">
                  <c:v>213620.28891011333</c:v>
                </c:pt>
                <c:pt idx="88">
                  <c:v>216015.13915141055</c:v>
                </c:pt>
                <c:pt idx="89">
                  <c:v>218506.58161060663</c:v>
                </c:pt>
                <c:pt idx="90">
                  <c:v>220765.57744368352</c:v>
                </c:pt>
              </c:numCache>
            </c:numRef>
          </c:val>
          <c:smooth val="0"/>
          <c:extLst>
            <c:ext xmlns:c16="http://schemas.microsoft.com/office/drawing/2014/chart" uri="{C3380CC4-5D6E-409C-BE32-E72D297353CC}">
              <c16:uniqueId val="{00000000-D739-44CE-A05F-D3C664519185}"/>
            </c:ext>
          </c:extLst>
        </c:ser>
        <c:ser>
          <c:idx val="1"/>
          <c:order val="1"/>
          <c:tx>
            <c:strRef>
              <c:f>'5.1-SES2'!$A$16</c:f>
              <c:strCache>
                <c:ptCount val="1"/>
                <c:pt idx="0">
                  <c:v>Labour income</c:v>
                </c:pt>
              </c:strCache>
            </c:strRef>
          </c:tx>
          <c:spPr>
            <a:ln w="28575" cap="rnd">
              <a:solidFill>
                <a:schemeClr val="accent2"/>
              </a:solidFill>
              <a:round/>
            </a:ln>
            <a:effectLst/>
          </c:spPr>
          <c:marker>
            <c:symbol val="none"/>
          </c:marker>
          <c:cat>
            <c:strRef>
              <c:f>'5.1-SES3'!$C$4:$CO$4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'5.1-SES3'!$C$16:$CO$16</c:f>
              <c:numCache>
                <c:formatCode>_-* #,##0_-;\-* #,##0_-;_-* "-"??_-;_-@_-</c:formatCode>
                <c:ptCount val="91"/>
                <c:pt idx="0">
                  <c:v>0</c:v>
                </c:pt>
                <c:pt idx="1">
                  <c:v>0</c:v>
                </c:pt>
                <c:pt idx="2">
                  <c:v>0</c:v>
                </c:pt>
                <c:pt idx="3">
                  <c:v>0</c:v>
                </c:pt>
                <c:pt idx="4">
                  <c:v>0</c:v>
                </c:pt>
                <c:pt idx="5">
                  <c:v>0</c:v>
                </c:pt>
                <c:pt idx="6">
                  <c:v>0</c:v>
                </c:pt>
                <c:pt idx="7">
                  <c:v>83.264097359884516</c:v>
                </c:pt>
                <c:pt idx="8">
                  <c:v>175.96578417508638</c:v>
                </c:pt>
                <c:pt idx="9">
                  <c:v>269.1255440585773</c:v>
                </c:pt>
                <c:pt idx="10">
                  <c:v>365.18452124010963</c:v>
                </c:pt>
                <c:pt idx="11">
                  <c:v>436.82776470332919</c:v>
                </c:pt>
                <c:pt idx="12">
                  <c:v>400.46510548854633</c:v>
                </c:pt>
                <c:pt idx="13">
                  <c:v>416.01346677363631</c:v>
                </c:pt>
                <c:pt idx="14">
                  <c:v>938.06880780771735</c:v>
                </c:pt>
                <c:pt idx="15">
                  <c:v>2060.6913903622344</c:v>
                </c:pt>
                <c:pt idx="16">
                  <c:v>4229.3686928174357</c:v>
                </c:pt>
                <c:pt idx="17">
                  <c:v>8285.7868869084141</c:v>
                </c:pt>
                <c:pt idx="18">
                  <c:v>15352.445185423392</c:v>
                </c:pt>
                <c:pt idx="19">
                  <c:v>23969.916176407969</c:v>
                </c:pt>
                <c:pt idx="20">
                  <c:v>35467.396157695985</c:v>
                </c:pt>
                <c:pt idx="21">
                  <c:v>50418.215317737726</c:v>
                </c:pt>
                <c:pt idx="22">
                  <c:v>68379.762004327698</c:v>
                </c:pt>
                <c:pt idx="23">
                  <c:v>86796.511265519512</c:v>
                </c:pt>
                <c:pt idx="24">
                  <c:v>108056.65932324622</c:v>
                </c:pt>
                <c:pt idx="25">
                  <c:v>130872.63123536485</c:v>
                </c:pt>
                <c:pt idx="26">
                  <c:v>152050.0877491018</c:v>
                </c:pt>
                <c:pt idx="27">
                  <c:v>171444.9949407902</c:v>
                </c:pt>
                <c:pt idx="28">
                  <c:v>191032.0094020236</c:v>
                </c:pt>
                <c:pt idx="29">
                  <c:v>207275.03681428026</c:v>
                </c:pt>
                <c:pt idx="30">
                  <c:v>219795.13025762147</c:v>
                </c:pt>
                <c:pt idx="31">
                  <c:v>231293.74732009706</c:v>
                </c:pt>
                <c:pt idx="32">
                  <c:v>241048.56089793137</c:v>
                </c:pt>
                <c:pt idx="33">
                  <c:v>247906.22572351742</c:v>
                </c:pt>
                <c:pt idx="34">
                  <c:v>255346.93764428006</c:v>
                </c:pt>
                <c:pt idx="35">
                  <c:v>262307.75842625392</c:v>
                </c:pt>
                <c:pt idx="36">
                  <c:v>268777.03426186868</c:v>
                </c:pt>
                <c:pt idx="37">
                  <c:v>275179.04782166512</c:v>
                </c:pt>
                <c:pt idx="38">
                  <c:v>281972.59798900934</c:v>
                </c:pt>
                <c:pt idx="39">
                  <c:v>286791.59371586726</c:v>
                </c:pt>
                <c:pt idx="40">
                  <c:v>291010.59511019476</c:v>
                </c:pt>
                <c:pt idx="41">
                  <c:v>294369.18828694004</c:v>
                </c:pt>
                <c:pt idx="42">
                  <c:v>296218.40952571243</c:v>
                </c:pt>
                <c:pt idx="43">
                  <c:v>297474.82657112379</c:v>
                </c:pt>
                <c:pt idx="44">
                  <c:v>298453.54956066923</c:v>
                </c:pt>
                <c:pt idx="45">
                  <c:v>299775.79355787346</c:v>
                </c:pt>
                <c:pt idx="46">
                  <c:v>300831.50843441422</c:v>
                </c:pt>
                <c:pt idx="47">
                  <c:v>302635.8789103381</c:v>
                </c:pt>
                <c:pt idx="48">
                  <c:v>303074.46318397502</c:v>
                </c:pt>
                <c:pt idx="49">
                  <c:v>302622.78468105174</c:v>
                </c:pt>
                <c:pt idx="50">
                  <c:v>300718.19716101419</c:v>
                </c:pt>
                <c:pt idx="51">
                  <c:v>297556.03808154911</c:v>
                </c:pt>
                <c:pt idx="52">
                  <c:v>293073.66285419418</c:v>
                </c:pt>
                <c:pt idx="53">
                  <c:v>288248.60933832452</c:v>
                </c:pt>
                <c:pt idx="54">
                  <c:v>284675.61972116516</c:v>
                </c:pt>
                <c:pt idx="55">
                  <c:v>280057.22530615865</c:v>
                </c:pt>
                <c:pt idx="56">
                  <c:v>274883.24480065185</c:v>
                </c:pt>
                <c:pt idx="57">
                  <c:v>268560.55894989095</c:v>
                </c:pt>
                <c:pt idx="58">
                  <c:v>262033.32219508154</c:v>
                </c:pt>
                <c:pt idx="59">
                  <c:v>251942.74358724273</c:v>
                </c:pt>
                <c:pt idx="60">
                  <c:v>241004.82331632919</c:v>
                </c:pt>
                <c:pt idx="61">
                  <c:v>229394.21806636502</c:v>
                </c:pt>
                <c:pt idx="62">
                  <c:v>214567.66022265822</c:v>
                </c:pt>
                <c:pt idx="63">
                  <c:v>197313.71887534609</c:v>
                </c:pt>
                <c:pt idx="64">
                  <c:v>178445.61890220802</c:v>
                </c:pt>
                <c:pt idx="65">
                  <c:v>156794.99708154282</c:v>
                </c:pt>
                <c:pt idx="66">
                  <c:v>134636.01386113226</c:v>
                </c:pt>
                <c:pt idx="67">
                  <c:v>115240.25664064623</c:v>
                </c:pt>
                <c:pt idx="68">
                  <c:v>98311.045977341899</c:v>
                </c:pt>
                <c:pt idx="69">
                  <c:v>85772.627581989407</c:v>
                </c:pt>
                <c:pt idx="70">
                  <c:v>77664.42953034809</c:v>
                </c:pt>
                <c:pt idx="71">
                  <c:v>69434.456980167015</c:v>
                </c:pt>
                <c:pt idx="72">
                  <c:v>62453.109267466702</c:v>
                </c:pt>
                <c:pt idx="73">
                  <c:v>55576.443843018511</c:v>
                </c:pt>
                <c:pt idx="74">
                  <c:v>48994.671865760698</c:v>
                </c:pt>
                <c:pt idx="75">
                  <c:v>42599.635112778327</c:v>
                </c:pt>
                <c:pt idx="76">
                  <c:v>38350.098481341949</c:v>
                </c:pt>
                <c:pt idx="77">
                  <c:v>34025.101135776582</c:v>
                </c:pt>
                <c:pt idx="78">
                  <c:v>30644.30130994432</c:v>
                </c:pt>
                <c:pt idx="79">
                  <c:v>26718.214581637825</c:v>
                </c:pt>
                <c:pt idx="80">
                  <c:v>22892.662094691281</c:v>
                </c:pt>
                <c:pt idx="81">
                  <c:v>19158.513852444394</c:v>
                </c:pt>
                <c:pt idx="82">
                  <c:v>15960.27498259242</c:v>
                </c:pt>
                <c:pt idx="83">
                  <c:v>12136.810230409186</c:v>
                </c:pt>
                <c:pt idx="84">
                  <c:v>9000.9591380285456</c:v>
                </c:pt>
                <c:pt idx="85">
                  <c:v>6106.1311099811519</c:v>
                </c:pt>
                <c:pt idx="86">
                  <c:v>3532.8694590519253</c:v>
                </c:pt>
                <c:pt idx="87">
                  <c:v>1242.8453724180704</c:v>
                </c:pt>
                <c:pt idx="88">
                  <c:v>179.6899571579051</c:v>
                </c:pt>
                <c:pt idx="89">
                  <c:v>52.53967630769467</c:v>
                </c:pt>
                <c:pt idx="90">
                  <c:v>0</c:v>
                </c:pt>
              </c:numCache>
            </c:numRef>
          </c:val>
          <c:smooth val="0"/>
          <c:extLst>
            <c:ext xmlns:c16="http://schemas.microsoft.com/office/drawing/2014/chart" uri="{C3380CC4-5D6E-409C-BE32-E72D297353CC}">
              <c16:uniqueId val="{00000001-D739-44CE-A05F-D3C664519185}"/>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max val="304000"/>
          <c:min val="0"/>
        </c:scaling>
        <c:delete val="1"/>
        <c:axPos val="l"/>
        <c:majorGridlines>
          <c:spPr>
            <a:ln w="9525" cap="flat" cmpd="sng" algn="ctr">
              <a:solidFill>
                <a:schemeClr val="tx1">
                  <a:lumMod val="15000"/>
                  <a:lumOff val="85000"/>
                </a:schemeClr>
              </a:solidFill>
              <a:round/>
            </a:ln>
            <a:effectLst/>
          </c:spPr>
        </c:majorGridlines>
        <c:numFmt formatCode="_-* #,##0_-;\-* #,##0_-;_-* &quot;-&quot;??_-;_-@_-" sourceLinked="1"/>
        <c:majorTickMark val="out"/>
        <c:minorTickMark val="none"/>
        <c:tickLblPos val="nextTo"/>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SES1</c:v>
          </c:tx>
          <c:spPr>
            <a:ln w="38100" cap="rnd">
              <a:solidFill>
                <a:schemeClr val="accent1"/>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'5.1-SES1'!$C$6:$CO$6</c:f>
              <c:numCache>
                <c:formatCode>_-* #,##0_-;\-* #,##0_-;_-* "-"??_-;_-@_-</c:formatCode>
                <c:ptCount val="91"/>
                <c:pt idx="0">
                  <c:v>59346.737709892732</c:v>
                </c:pt>
                <c:pt idx="1">
                  <c:v>48586.546464377476</c:v>
                </c:pt>
                <c:pt idx="2">
                  <c:v>52324.468998930388</c:v>
                </c:pt>
                <c:pt idx="3">
                  <c:v>61424.088186243716</c:v>
                </c:pt>
                <c:pt idx="4">
                  <c:v>75109.21871510979</c:v>
                </c:pt>
                <c:pt idx="5">
                  <c:v>80313.698310694104</c:v>
                </c:pt>
                <c:pt idx="6">
                  <c:v>83862.722748020737</c:v>
                </c:pt>
                <c:pt idx="7">
                  <c:v>86382.590348527694</c:v>
                </c:pt>
                <c:pt idx="8">
                  <c:v>89858.027011566446</c:v>
                </c:pt>
                <c:pt idx="9">
                  <c:v>91347.240170386634</c:v>
                </c:pt>
                <c:pt idx="10">
                  <c:v>93460.750444321879</c:v>
                </c:pt>
                <c:pt idx="11">
                  <c:v>96363.019801057089</c:v>
                </c:pt>
                <c:pt idx="12">
                  <c:v>99153.086446936504</c:v>
                </c:pt>
                <c:pt idx="13">
                  <c:v>100026.42409048202</c:v>
                </c:pt>
                <c:pt idx="14">
                  <c:v>100029.79590416407</c:v>
                </c:pt>
                <c:pt idx="15">
                  <c:v>100932.36052860635</c:v>
                </c:pt>
                <c:pt idx="16">
                  <c:v>102652.64517528315</c:v>
                </c:pt>
                <c:pt idx="17">
                  <c:v>94291.226120329287</c:v>
                </c:pt>
                <c:pt idx="18">
                  <c:v>87381.876858094329</c:v>
                </c:pt>
                <c:pt idx="19">
                  <c:v>75118.403207530369</c:v>
                </c:pt>
                <c:pt idx="20">
                  <c:v>62109.942736602789</c:v>
                </c:pt>
                <c:pt idx="21">
                  <c:v>53623.782435556677</c:v>
                </c:pt>
                <c:pt idx="22">
                  <c:v>46182.396667625188</c:v>
                </c:pt>
                <c:pt idx="23">
                  <c:v>39120.618526136226</c:v>
                </c:pt>
                <c:pt idx="24">
                  <c:v>33080.607310372157</c:v>
                </c:pt>
                <c:pt idx="25">
                  <c:v>27563.029458669</c:v>
                </c:pt>
                <c:pt idx="26">
                  <c:v>23484.883185681407</c:v>
                </c:pt>
                <c:pt idx="27">
                  <c:v>19351.365722456845</c:v>
                </c:pt>
                <c:pt idx="28">
                  <c:v>17454.124757255457</c:v>
                </c:pt>
                <c:pt idx="29">
                  <c:v>16995.920455603205</c:v>
                </c:pt>
                <c:pt idx="30">
                  <c:v>12973.142732828477</c:v>
                </c:pt>
                <c:pt idx="31">
                  <c:v>11128.943495343803</c:v>
                </c:pt>
                <c:pt idx="32">
                  <c:v>10169.348052660658</c:v>
                </c:pt>
                <c:pt idx="33">
                  <c:v>9475.5446381213405</c:v>
                </c:pt>
                <c:pt idx="34">
                  <c:v>8010.9641562265169</c:v>
                </c:pt>
                <c:pt idx="35">
                  <c:v>7200.7912068850419</c:v>
                </c:pt>
                <c:pt idx="36">
                  <c:v>5154.1688128029491</c:v>
                </c:pt>
                <c:pt idx="37">
                  <c:v>2849.6801760292728</c:v>
                </c:pt>
                <c:pt idx="38">
                  <c:v>1937.2057414193841</c:v>
                </c:pt>
                <c:pt idx="39">
                  <c:v>-363.67963064242213</c:v>
                </c:pt>
                <c:pt idx="40">
                  <c:v>-1841.9384081590688</c:v>
                </c:pt>
                <c:pt idx="41">
                  <c:v>-2334.1076982882951</c:v>
                </c:pt>
                <c:pt idx="42">
                  <c:v>-2529.9838352588704</c:v>
                </c:pt>
                <c:pt idx="43">
                  <c:v>-2453.7730536532763</c:v>
                </c:pt>
                <c:pt idx="44">
                  <c:v>-724.94451512745582</c:v>
                </c:pt>
                <c:pt idx="45">
                  <c:v>2368.474169117093</c:v>
                </c:pt>
                <c:pt idx="46">
                  <c:v>3517.2902476718446</c:v>
                </c:pt>
                <c:pt idx="47">
                  <c:v>4735.3757727337943</c:v>
                </c:pt>
                <c:pt idx="48">
                  <c:v>6456.3338500567043</c:v>
                </c:pt>
                <c:pt idx="49">
                  <c:v>7498.0492363420635</c:v>
                </c:pt>
                <c:pt idx="50">
                  <c:v>8424.4060722040595</c:v>
                </c:pt>
                <c:pt idx="51">
                  <c:v>10552.675023445219</c:v>
                </c:pt>
                <c:pt idx="52">
                  <c:v>13903.20599714428</c:v>
                </c:pt>
                <c:pt idx="53">
                  <c:v>17161.62587618902</c:v>
                </c:pt>
                <c:pt idx="54">
                  <c:v>21281.044615696781</c:v>
                </c:pt>
                <c:pt idx="55">
                  <c:v>25908.249598013295</c:v>
                </c:pt>
                <c:pt idx="56">
                  <c:v>30042.151451788799</c:v>
                </c:pt>
                <c:pt idx="57">
                  <c:v>33662.539911902073</c:v>
                </c:pt>
                <c:pt idx="58">
                  <c:v>36999.670051492169</c:v>
                </c:pt>
                <c:pt idx="59">
                  <c:v>40708.821798637829</c:v>
                </c:pt>
                <c:pt idx="60">
                  <c:v>49585.00796685637</c:v>
                </c:pt>
                <c:pt idx="61">
                  <c:v>54403.747649647266</c:v>
                </c:pt>
                <c:pt idx="62">
                  <c:v>60057.968414402349</c:v>
                </c:pt>
                <c:pt idx="63">
                  <c:v>66763.339558167761</c:v>
                </c:pt>
                <c:pt idx="64">
                  <c:v>73367.146744255471</c:v>
                </c:pt>
                <c:pt idx="65">
                  <c:v>92632.521842642935</c:v>
                </c:pt>
                <c:pt idx="66">
                  <c:v>99502.908781808408</c:v>
                </c:pt>
                <c:pt idx="67">
                  <c:v>105967.48603611138</c:v>
                </c:pt>
                <c:pt idx="68">
                  <c:v>110876.18451027489</c:v>
                </c:pt>
                <c:pt idx="69">
                  <c:v>115322.30653273591</c:v>
                </c:pt>
                <c:pt idx="70">
                  <c:v>122442.78685290151</c:v>
                </c:pt>
                <c:pt idx="71">
                  <c:v>124450.52645428092</c:v>
                </c:pt>
                <c:pt idx="72">
                  <c:v>125104.92072539013</c:v>
                </c:pt>
                <c:pt idx="73">
                  <c:v>125920.99554410066</c:v>
                </c:pt>
                <c:pt idx="74">
                  <c:v>126455.5562148015</c:v>
                </c:pt>
                <c:pt idx="75">
                  <c:v>127359.28101289533</c:v>
                </c:pt>
                <c:pt idx="76">
                  <c:v>127672.90381809662</c:v>
                </c:pt>
                <c:pt idx="77">
                  <c:v>128300.48157271541</c:v>
                </c:pt>
                <c:pt idx="78">
                  <c:v>128683.08108537536</c:v>
                </c:pt>
                <c:pt idx="79">
                  <c:v>129443.17058755533</c:v>
                </c:pt>
                <c:pt idx="80">
                  <c:v>130196.90500463499</c:v>
                </c:pt>
                <c:pt idx="81">
                  <c:v>131114.22948352696</c:v>
                </c:pt>
                <c:pt idx="82">
                  <c:v>132030.72819349941</c:v>
                </c:pt>
                <c:pt idx="83">
                  <c:v>133151.19604997305</c:v>
                </c:pt>
                <c:pt idx="84">
                  <c:v>133893.78133870501</c:v>
                </c:pt>
                <c:pt idx="85">
                  <c:v>136290.29779415837</c:v>
                </c:pt>
                <c:pt idx="86">
                  <c:v>137234.37974088883</c:v>
                </c:pt>
                <c:pt idx="87">
                  <c:v>137880.8845920896</c:v>
                </c:pt>
                <c:pt idx="88">
                  <c:v>138348.18446650598</c:v>
                </c:pt>
                <c:pt idx="89">
                  <c:v>138815.48289609049</c:v>
                </c:pt>
                <c:pt idx="90">
                  <c:v>138211.44265776727</c:v>
                </c:pt>
              </c:numCache>
            </c:numRef>
          </c:val>
          <c:smooth val="0"/>
          <c:extLst>
            <c:ext xmlns:c16="http://schemas.microsoft.com/office/drawing/2014/chart" uri="{C3380CC4-5D6E-409C-BE32-E72D297353CC}">
              <c16:uniqueId val="{00000000-95DE-4047-A679-7C6C5E6235AD}"/>
            </c:ext>
          </c:extLst>
        </c:ser>
        <c:ser>
          <c:idx val="1"/>
          <c:order val="1"/>
          <c:tx>
            <c:v>SES2</c:v>
          </c:tx>
          <c:spPr>
            <a:ln w="38100" cap="rnd">
              <a:solidFill>
                <a:schemeClr val="accent2"/>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'5.1-SES2'!$C$6:$CO$6</c:f>
              <c:numCache>
                <c:formatCode>_-* #,##0_-;\-* #,##0_-;_-* "-"??_-;_-@_-</c:formatCode>
                <c:ptCount val="91"/>
                <c:pt idx="0">
                  <c:v>56176.783124962996</c:v>
                </c:pt>
                <c:pt idx="1">
                  <c:v>49262.09049707876</c:v>
                </c:pt>
                <c:pt idx="2">
                  <c:v>55233.853882976407</c:v>
                </c:pt>
                <c:pt idx="3">
                  <c:v>65018.360547822536</c:v>
                </c:pt>
                <c:pt idx="4">
                  <c:v>78523.994371586741</c:v>
                </c:pt>
                <c:pt idx="5">
                  <c:v>85140.390295228513</c:v>
                </c:pt>
                <c:pt idx="6">
                  <c:v>89285.005748500393</c:v>
                </c:pt>
                <c:pt idx="7">
                  <c:v>92265.766398950305</c:v>
                </c:pt>
                <c:pt idx="8">
                  <c:v>95653.641427154813</c:v>
                </c:pt>
                <c:pt idx="9">
                  <c:v>97198.701094642267</c:v>
                </c:pt>
                <c:pt idx="10">
                  <c:v>98819.953500571981</c:v>
                </c:pt>
                <c:pt idx="11">
                  <c:v>101980.45192638313</c:v>
                </c:pt>
                <c:pt idx="12">
                  <c:v>104559.6620518342</c:v>
                </c:pt>
                <c:pt idx="13">
                  <c:v>106050.12674109392</c:v>
                </c:pt>
                <c:pt idx="14">
                  <c:v>107517.61671505008</c:v>
                </c:pt>
                <c:pt idx="15">
                  <c:v>109356.17443963957</c:v>
                </c:pt>
                <c:pt idx="16">
                  <c:v>110869.4777607291</c:v>
                </c:pt>
                <c:pt idx="17">
                  <c:v>103277.00088818093</c:v>
                </c:pt>
                <c:pt idx="18">
                  <c:v>100922.42312607414</c:v>
                </c:pt>
                <c:pt idx="19">
                  <c:v>88546.655550490861</c:v>
                </c:pt>
                <c:pt idx="20">
                  <c:v>72624.418952761465</c:v>
                </c:pt>
                <c:pt idx="21">
                  <c:v>60836.531378321451</c:v>
                </c:pt>
                <c:pt idx="22">
                  <c:v>49066.82889328232</c:v>
                </c:pt>
                <c:pt idx="23">
                  <c:v>37660.381405710214</c:v>
                </c:pt>
                <c:pt idx="24">
                  <c:v>29054.406508188753</c:v>
                </c:pt>
                <c:pt idx="25">
                  <c:v>20099.271850023142</c:v>
                </c:pt>
                <c:pt idx="26">
                  <c:v>12258.566019436475</c:v>
                </c:pt>
                <c:pt idx="27">
                  <c:v>4037.9116122039122</c:v>
                </c:pt>
                <c:pt idx="28">
                  <c:v>-1684.5669976248755</c:v>
                </c:pt>
                <c:pt idx="29">
                  <c:v>-7206.4903514016187</c:v>
                </c:pt>
                <c:pt idx="30">
                  <c:v>-14965.068985310907</c:v>
                </c:pt>
                <c:pt idx="31">
                  <c:v>-20601.065647816809</c:v>
                </c:pt>
                <c:pt idx="32">
                  <c:v>-24254.611811456329</c:v>
                </c:pt>
                <c:pt idx="33">
                  <c:v>-26819.506223420292</c:v>
                </c:pt>
                <c:pt idx="34">
                  <c:v>-29893.353880073366</c:v>
                </c:pt>
                <c:pt idx="35">
                  <c:v>-30997.975193707069</c:v>
                </c:pt>
                <c:pt idx="36">
                  <c:v>-33146.674951796696</c:v>
                </c:pt>
                <c:pt idx="37">
                  <c:v>-37328.02701993371</c:v>
                </c:pt>
                <c:pt idx="38">
                  <c:v>-40584.557041102627</c:v>
                </c:pt>
                <c:pt idx="39">
                  <c:v>-44590.283081766887</c:v>
                </c:pt>
                <c:pt idx="40">
                  <c:v>-48985.638805713519</c:v>
                </c:pt>
                <c:pt idx="41">
                  <c:v>-51639.181064633056</c:v>
                </c:pt>
                <c:pt idx="42">
                  <c:v>-52214.766988727366</c:v>
                </c:pt>
                <c:pt idx="43">
                  <c:v>-51973.704165289004</c:v>
                </c:pt>
                <c:pt idx="44">
                  <c:v>-49267.380515221579</c:v>
                </c:pt>
                <c:pt idx="45">
                  <c:v>-45332.47432598169</c:v>
                </c:pt>
                <c:pt idx="46">
                  <c:v>-42878.391586339596</c:v>
                </c:pt>
                <c:pt idx="47">
                  <c:v>-40259.270455351245</c:v>
                </c:pt>
                <c:pt idx="48">
                  <c:v>-37247.783916294255</c:v>
                </c:pt>
                <c:pt idx="49">
                  <c:v>-34989.643185559937</c:v>
                </c:pt>
                <c:pt idx="50">
                  <c:v>-32470.969425267598</c:v>
                </c:pt>
                <c:pt idx="51">
                  <c:v>-29275.178030756477</c:v>
                </c:pt>
                <c:pt idx="52">
                  <c:v>-25994.580311663303</c:v>
                </c:pt>
                <c:pt idx="53">
                  <c:v>-22679.385570844141</c:v>
                </c:pt>
                <c:pt idx="54">
                  <c:v>-18039.490854304982</c:v>
                </c:pt>
                <c:pt idx="55">
                  <c:v>-12788.244858020917</c:v>
                </c:pt>
                <c:pt idx="56">
                  <c:v>-7004.932015679311</c:v>
                </c:pt>
                <c:pt idx="57">
                  <c:v>-309.15635515729082</c:v>
                </c:pt>
                <c:pt idx="58">
                  <c:v>7275.9810514268756</c:v>
                </c:pt>
                <c:pt idx="59">
                  <c:v>14210.401392105545</c:v>
                </c:pt>
                <c:pt idx="60">
                  <c:v>26031.598578339152</c:v>
                </c:pt>
                <c:pt idx="61">
                  <c:v>34576.616406549045</c:v>
                </c:pt>
                <c:pt idx="62">
                  <c:v>44278.146474505367</c:v>
                </c:pt>
                <c:pt idx="63">
                  <c:v>53542.87449494499</c:v>
                </c:pt>
                <c:pt idx="64">
                  <c:v>63917.06862240225</c:v>
                </c:pt>
                <c:pt idx="65">
                  <c:v>83148.145272853028</c:v>
                </c:pt>
                <c:pt idx="66">
                  <c:v>94426.469821754217</c:v>
                </c:pt>
                <c:pt idx="67">
                  <c:v>104391.74364121591</c:v>
                </c:pt>
                <c:pt idx="68">
                  <c:v>113047.23858653072</c:v>
                </c:pt>
                <c:pt idx="69">
                  <c:v>120130.37035783219</c:v>
                </c:pt>
                <c:pt idx="70">
                  <c:v>126049.68089572777</c:v>
                </c:pt>
                <c:pt idx="71">
                  <c:v>127969.00664732221</c:v>
                </c:pt>
                <c:pt idx="72">
                  <c:v>128320.24141713903</c:v>
                </c:pt>
                <c:pt idx="73">
                  <c:v>129460.74809651966</c:v>
                </c:pt>
                <c:pt idx="74">
                  <c:v>131287.23928781541</c:v>
                </c:pt>
                <c:pt idx="75">
                  <c:v>133613.67364883696</c:v>
                </c:pt>
                <c:pt idx="76">
                  <c:v>136108.35349734224</c:v>
                </c:pt>
                <c:pt idx="77">
                  <c:v>138223.98455905722</c:v>
                </c:pt>
                <c:pt idx="78">
                  <c:v>139287.5862833194</c:v>
                </c:pt>
                <c:pt idx="79">
                  <c:v>140049.75228477409</c:v>
                </c:pt>
                <c:pt idx="80">
                  <c:v>140928.75620922842</c:v>
                </c:pt>
                <c:pt idx="81">
                  <c:v>141454.95062811027</c:v>
                </c:pt>
                <c:pt idx="82">
                  <c:v>142960.5522043579</c:v>
                </c:pt>
                <c:pt idx="83">
                  <c:v>145333.9390360564</c:v>
                </c:pt>
                <c:pt idx="84">
                  <c:v>147694.76387594882</c:v>
                </c:pt>
                <c:pt idx="85">
                  <c:v>151093.16857104463</c:v>
                </c:pt>
                <c:pt idx="86">
                  <c:v>153298.69449289393</c:v>
                </c:pt>
                <c:pt idx="87">
                  <c:v>154887.42074643305</c:v>
                </c:pt>
                <c:pt idx="88">
                  <c:v>155901.96050972465</c:v>
                </c:pt>
                <c:pt idx="89">
                  <c:v>156737.05494847614</c:v>
                </c:pt>
                <c:pt idx="90">
                  <c:v>156855.16691215412</c:v>
                </c:pt>
              </c:numCache>
            </c:numRef>
          </c:val>
          <c:smooth val="0"/>
          <c:extLst>
            <c:ext xmlns:c16="http://schemas.microsoft.com/office/drawing/2014/chart" uri="{C3380CC4-5D6E-409C-BE32-E72D297353CC}">
              <c16:uniqueId val="{00000001-95DE-4047-A679-7C6C5E6235AD}"/>
            </c:ext>
          </c:extLst>
        </c:ser>
        <c:ser>
          <c:idx val="2"/>
          <c:order val="2"/>
          <c:tx>
            <c:v>SES3</c:v>
          </c:tx>
          <c:spPr>
            <a:ln w="38100" cap="rnd">
              <a:solidFill>
                <a:schemeClr val="accent3"/>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'5.1-SES3'!$C$6:$CO$6</c:f>
              <c:numCache>
                <c:formatCode>_-* #,##0_-;\-* #,##0_-;_-* "-"??_-;_-@_-</c:formatCode>
                <c:ptCount val="91"/>
                <c:pt idx="0">
                  <c:v>75732.178116654613</c:v>
                </c:pt>
                <c:pt idx="1">
                  <c:v>67714.28022618781</c:v>
                </c:pt>
                <c:pt idx="2">
                  <c:v>79047.71129182096</c:v>
                </c:pt>
                <c:pt idx="3">
                  <c:v>87578.286942831561</c:v>
                </c:pt>
                <c:pt idx="4">
                  <c:v>97787.239602319823</c:v>
                </c:pt>
                <c:pt idx="5">
                  <c:v>103586.80782168763</c:v>
                </c:pt>
                <c:pt idx="6">
                  <c:v>106745.48981362753</c:v>
                </c:pt>
                <c:pt idx="7">
                  <c:v>108947.43622536161</c:v>
                </c:pt>
                <c:pt idx="8">
                  <c:v>111809.99551114859</c:v>
                </c:pt>
                <c:pt idx="9">
                  <c:v>114564.79832558858</c:v>
                </c:pt>
                <c:pt idx="10">
                  <c:v>117545.13327663673</c:v>
                </c:pt>
                <c:pt idx="11">
                  <c:v>121880.23022550254</c:v>
                </c:pt>
                <c:pt idx="12">
                  <c:v>126247.2775935081</c:v>
                </c:pt>
                <c:pt idx="13">
                  <c:v>129230.66600532967</c:v>
                </c:pt>
                <c:pt idx="14">
                  <c:v>131663.8490096957</c:v>
                </c:pt>
                <c:pt idx="15">
                  <c:v>134408.39676869643</c:v>
                </c:pt>
                <c:pt idx="16">
                  <c:v>137063.06133344222</c:v>
                </c:pt>
                <c:pt idx="17">
                  <c:v>139779.48565198525</c:v>
                </c:pt>
                <c:pt idx="18">
                  <c:v>165903.28596714139</c:v>
                </c:pt>
                <c:pt idx="19">
                  <c:v>171062.47001777837</c:v>
                </c:pt>
                <c:pt idx="20">
                  <c:v>160097.06409583829</c:v>
                </c:pt>
                <c:pt idx="21">
                  <c:v>147966.11829956554</c:v>
                </c:pt>
                <c:pt idx="22">
                  <c:v>131388.73857839141</c:v>
                </c:pt>
                <c:pt idx="23">
                  <c:v>114635.87178320406</c:v>
                </c:pt>
                <c:pt idx="24">
                  <c:v>94724.004608266754</c:v>
                </c:pt>
                <c:pt idx="25">
                  <c:v>72196.024668041558</c:v>
                </c:pt>
                <c:pt idx="26">
                  <c:v>52085.265886993788</c:v>
                </c:pt>
                <c:pt idx="27">
                  <c:v>29516.692465136846</c:v>
                </c:pt>
                <c:pt idx="28">
                  <c:v>6774.8637896409491</c:v>
                </c:pt>
                <c:pt idx="29">
                  <c:v>-11417.667071432603</c:v>
                </c:pt>
                <c:pt idx="30">
                  <c:v>-28272.036217516172</c:v>
                </c:pt>
                <c:pt idx="31">
                  <c:v>-44827.911287533585</c:v>
                </c:pt>
                <c:pt idx="32">
                  <c:v>-56585.522633305955</c:v>
                </c:pt>
                <c:pt idx="33">
                  <c:v>-62296.612234241329</c:v>
                </c:pt>
                <c:pt idx="34">
                  <c:v>-69424.229010243056</c:v>
                </c:pt>
                <c:pt idx="35">
                  <c:v>-75768.6849487898</c:v>
                </c:pt>
                <c:pt idx="36">
                  <c:v>-83496.551759260823</c:v>
                </c:pt>
                <c:pt idx="37">
                  <c:v>-93563.311387139343</c:v>
                </c:pt>
                <c:pt idx="38">
                  <c:v>-102215.23758754399</c:v>
                </c:pt>
                <c:pt idx="39">
                  <c:v>-110128.58546915773</c:v>
                </c:pt>
                <c:pt idx="40">
                  <c:v>-116986.22753174769</c:v>
                </c:pt>
                <c:pt idx="41">
                  <c:v>-120700.39990533711</c:v>
                </c:pt>
                <c:pt idx="42">
                  <c:v>-122165.6791621423</c:v>
                </c:pt>
                <c:pt idx="43">
                  <c:v>-123514.21421252965</c:v>
                </c:pt>
                <c:pt idx="44">
                  <c:v>-122606.90991423104</c:v>
                </c:pt>
                <c:pt idx="45">
                  <c:v>-121891.22720966625</c:v>
                </c:pt>
                <c:pt idx="46">
                  <c:v>-122076.26130335932</c:v>
                </c:pt>
                <c:pt idx="47">
                  <c:v>-122955.84961997799</c:v>
                </c:pt>
                <c:pt idx="48">
                  <c:v>-121820.54208664238</c:v>
                </c:pt>
                <c:pt idx="49">
                  <c:v>-120476.52626510253</c:v>
                </c:pt>
                <c:pt idx="50">
                  <c:v>-116595.02975675595</c:v>
                </c:pt>
                <c:pt idx="51">
                  <c:v>-112996.65614132356</c:v>
                </c:pt>
                <c:pt idx="52">
                  <c:v>-107760.31807434707</c:v>
                </c:pt>
                <c:pt idx="53">
                  <c:v>-102762.70887834308</c:v>
                </c:pt>
                <c:pt idx="54">
                  <c:v>-98758.994327433757</c:v>
                </c:pt>
                <c:pt idx="55">
                  <c:v>-94038.455929441436</c:v>
                </c:pt>
                <c:pt idx="56">
                  <c:v>-87161.657314236276</c:v>
                </c:pt>
                <c:pt idx="57">
                  <c:v>-80716.377794883447</c:v>
                </c:pt>
                <c:pt idx="58">
                  <c:v>-73967.823257481825</c:v>
                </c:pt>
                <c:pt idx="59">
                  <c:v>-64737.843540906091</c:v>
                </c:pt>
                <c:pt idx="60">
                  <c:v>-52144.051690494554</c:v>
                </c:pt>
                <c:pt idx="61">
                  <c:v>-41108.419918837986</c:v>
                </c:pt>
                <c:pt idx="62">
                  <c:v>-26733.701816072193</c:v>
                </c:pt>
                <c:pt idx="63">
                  <c:v>-9391.6217404093477</c:v>
                </c:pt>
                <c:pt idx="64">
                  <c:v>10547.145377021487</c:v>
                </c:pt>
                <c:pt idx="65">
                  <c:v>36116.211050590413</c:v>
                </c:pt>
                <c:pt idx="66">
                  <c:v>58278.808589103923</c:v>
                </c:pt>
                <c:pt idx="67">
                  <c:v>78032.435043616482</c:v>
                </c:pt>
                <c:pt idx="68">
                  <c:v>94159.457684058856</c:v>
                </c:pt>
                <c:pt idx="69">
                  <c:v>105435.51410392973</c:v>
                </c:pt>
                <c:pt idx="70">
                  <c:v>113359.16429197213</c:v>
                </c:pt>
                <c:pt idx="71">
                  <c:v>119858.64526922797</c:v>
                </c:pt>
                <c:pt idx="72">
                  <c:v>124995.44290027555</c:v>
                </c:pt>
                <c:pt idx="73">
                  <c:v>131304.23981485417</c:v>
                </c:pt>
                <c:pt idx="74">
                  <c:v>139241.05663911084</c:v>
                </c:pt>
                <c:pt idx="75">
                  <c:v>146339.38372557156</c:v>
                </c:pt>
                <c:pt idx="76">
                  <c:v>152233.51175139897</c:v>
                </c:pt>
                <c:pt idx="77">
                  <c:v>158897.08157010347</c:v>
                </c:pt>
                <c:pt idx="78">
                  <c:v>163813.22775779362</c:v>
                </c:pt>
                <c:pt idx="79">
                  <c:v>168872.4577863398</c:v>
                </c:pt>
                <c:pt idx="80">
                  <c:v>173890.69475626526</c:v>
                </c:pt>
                <c:pt idx="81">
                  <c:v>178760.06677730998</c:v>
                </c:pt>
                <c:pt idx="82">
                  <c:v>184307.48917279992</c:v>
                </c:pt>
                <c:pt idx="83">
                  <c:v>190780.47891462586</c:v>
                </c:pt>
                <c:pt idx="84">
                  <c:v>196570.44569534576</c:v>
                </c:pt>
                <c:pt idx="85">
                  <c:v>202456.08228726007</c:v>
                </c:pt>
                <c:pt idx="86">
                  <c:v>207566.30730846961</c:v>
                </c:pt>
                <c:pt idx="87">
                  <c:v>212377.44353769528</c:v>
                </c:pt>
                <c:pt idx="88">
                  <c:v>215835.44919425264</c:v>
                </c:pt>
                <c:pt idx="89">
                  <c:v>218454.04193429893</c:v>
                </c:pt>
                <c:pt idx="90">
                  <c:v>220765.57744368352</c:v>
                </c:pt>
              </c:numCache>
            </c:numRef>
          </c:val>
          <c:smooth val="0"/>
          <c:extLst>
            <c:ext xmlns:c16="http://schemas.microsoft.com/office/drawing/2014/chart" uri="{C3380CC4-5D6E-409C-BE32-E72D297353CC}">
              <c16:uniqueId val="{00000002-95DE-4047-A679-7C6C5E6235AD}"/>
            </c:ext>
          </c:extLst>
        </c:ser>
        <c:dLbls>
          <c:showLegendKey val="0"/>
          <c:showVal val="0"/>
          <c:showCatName val="0"/>
          <c:showSerName val="0"/>
          <c:showPercent val="0"/>
          <c:showBubbleSize val="0"/>
        </c:dLbls>
        <c:smooth val="0"/>
        <c:axId val="535685000"/>
        <c:axId val="535682704"/>
      </c:lineChart>
      <c:catAx>
        <c:axId val="535685000"/>
        <c:scaling>
          <c:orientation val="minMax"/>
        </c:scaling>
        <c:delete val="0"/>
        <c:axPos val="b"/>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82704"/>
        <c:crosses val="autoZero"/>
        <c:auto val="1"/>
        <c:lblAlgn val="ctr"/>
        <c:lblOffset val="100"/>
        <c:tickLblSkip val="5"/>
        <c:noMultiLvlLbl val="0"/>
      </c:catAx>
      <c:valAx>
        <c:axId val="535682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US" sz="800"/>
                  <a:t>Current ARS</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85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r>
              <a:rPr lang="en-US" sz="1000"/>
              <a:t>Life cycle</a:t>
            </a:r>
            <a:r>
              <a:rPr lang="en-US" sz="1000" baseline="0"/>
              <a:t> deficit, by SES, aggregate values, Argentina 2016</a:t>
            </a:r>
            <a:endParaRPr lang="en-US" sz="1000"/>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SES1</c:v>
          </c:tx>
          <c:spPr>
            <a:ln w="28575" cap="rnd">
              <a:solidFill>
                <a:schemeClr val="accent1"/>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'5.1-SES1'!$C$21:$CO$21</c:f>
              <c:numCache>
                <c:formatCode>_-* #,##0_-;\-* #,##0_-;_-* "-"??_-;_-@_-</c:formatCode>
                <c:ptCount val="91"/>
                <c:pt idx="0">
                  <c:v>14071.680454631893</c:v>
                </c:pt>
                <c:pt idx="1">
                  <c:v>11618.880084244054</c:v>
                </c:pt>
                <c:pt idx="2">
                  <c:v>12632.016537534995</c:v>
                </c:pt>
                <c:pt idx="3">
                  <c:v>14942.489910969842</c:v>
                </c:pt>
                <c:pt idx="4">
                  <c:v>18371.480016684094</c:v>
                </c:pt>
                <c:pt idx="5">
                  <c:v>19662.783060271155</c:v>
                </c:pt>
                <c:pt idx="6">
                  <c:v>19931.330998761296</c:v>
                </c:pt>
                <c:pt idx="7">
                  <c:v>20312.140687431347</c:v>
                </c:pt>
                <c:pt idx="8">
                  <c:v>21044.605792345479</c:v>
                </c:pt>
                <c:pt idx="9">
                  <c:v>21293.574314697133</c:v>
                </c:pt>
                <c:pt idx="10">
                  <c:v>21852.307552353424</c:v>
                </c:pt>
                <c:pt idx="11">
                  <c:v>22654.555371949882</c:v>
                </c:pt>
                <c:pt idx="12">
                  <c:v>23530.232103161728</c:v>
                </c:pt>
                <c:pt idx="13">
                  <c:v>23984.678224431926</c:v>
                </c:pt>
                <c:pt idx="14">
                  <c:v>24424.515841188891</c:v>
                </c:pt>
                <c:pt idx="15">
                  <c:v>24969.0987594902</c:v>
                </c:pt>
                <c:pt idx="16">
                  <c:v>25677.624397758569</c:v>
                </c:pt>
                <c:pt idx="17">
                  <c:v>23726.460979113588</c:v>
                </c:pt>
                <c:pt idx="18">
                  <c:v>22059.243662653447</c:v>
                </c:pt>
                <c:pt idx="19">
                  <c:v>18885.708742683801</c:v>
                </c:pt>
                <c:pt idx="20">
                  <c:v>15583.356252058169</c:v>
                </c:pt>
                <c:pt idx="21">
                  <c:v>13336.868379739981</c:v>
                </c:pt>
                <c:pt idx="22">
                  <c:v>11304.20542914171</c:v>
                </c:pt>
                <c:pt idx="23">
                  <c:v>9365.8864976471486</c:v>
                </c:pt>
                <c:pt idx="24">
                  <c:v>7666.8892168631273</c:v>
                </c:pt>
                <c:pt idx="25">
                  <c:v>6111.3373965494038</c:v>
                </c:pt>
                <c:pt idx="26">
                  <c:v>4987.5404695955622</c:v>
                </c:pt>
                <c:pt idx="27">
                  <c:v>3939.0382301337372</c:v>
                </c:pt>
                <c:pt idx="28">
                  <c:v>3387.0753938613084</c:v>
                </c:pt>
                <c:pt idx="29">
                  <c:v>3169.1251635158233</c:v>
                </c:pt>
                <c:pt idx="30">
                  <c:v>2341.7325137426196</c:v>
                </c:pt>
                <c:pt idx="31">
                  <c:v>1939.0360985012005</c:v>
                </c:pt>
                <c:pt idx="32">
                  <c:v>1731.2585133038192</c:v>
                </c:pt>
                <c:pt idx="33">
                  <c:v>1599.1107096483183</c:v>
                </c:pt>
                <c:pt idx="34">
                  <c:v>1347.9055830193577</c:v>
                </c:pt>
                <c:pt idx="35">
                  <c:v>1213.8922147961464</c:v>
                </c:pt>
                <c:pt idx="36">
                  <c:v>878.5861011752495</c:v>
                </c:pt>
                <c:pt idx="37">
                  <c:v>486.32877559334787</c:v>
                </c:pt>
                <c:pt idx="38">
                  <c:v>329.24124650219733</c:v>
                </c:pt>
                <c:pt idx="39">
                  <c:v>-61.21229953861998</c:v>
                </c:pt>
                <c:pt idx="40">
                  <c:v>-305.44024324348698</c:v>
                </c:pt>
                <c:pt idx="41">
                  <c:v>-379.49887687546004</c:v>
                </c:pt>
                <c:pt idx="42">
                  <c:v>-404.88042454767339</c:v>
                </c:pt>
                <c:pt idx="43">
                  <c:v>-385.91162278226062</c:v>
                </c:pt>
                <c:pt idx="44">
                  <c:v>-112.05887740787783</c:v>
                </c:pt>
                <c:pt idx="45">
                  <c:v>360.52049262349863</c:v>
                </c:pt>
                <c:pt idx="46">
                  <c:v>527.34750323415301</c:v>
                </c:pt>
                <c:pt idx="47">
                  <c:v>700.71191364199149</c:v>
                </c:pt>
                <c:pt idx="48">
                  <c:v>947.32976617593329</c:v>
                </c:pt>
                <c:pt idx="49">
                  <c:v>1097.9804409375911</c:v>
                </c:pt>
                <c:pt idx="50">
                  <c:v>1234.2638427397662</c:v>
                </c:pt>
                <c:pt idx="51">
                  <c:v>1547.1490844043642</c:v>
                </c:pt>
                <c:pt idx="52">
                  <c:v>2039.3235587292465</c:v>
                </c:pt>
                <c:pt idx="53">
                  <c:v>2514.1997859136768</c:v>
                </c:pt>
                <c:pt idx="54">
                  <c:v>3114.8270993031424</c:v>
                </c:pt>
                <c:pt idx="55">
                  <c:v>3780.3813502889852</c:v>
                </c:pt>
                <c:pt idx="56">
                  <c:v>4384.0309929604136</c:v>
                </c:pt>
                <c:pt idx="57">
                  <c:v>4901.0942703446399</c:v>
                </c:pt>
                <c:pt idx="58">
                  <c:v>5373.5582842395816</c:v>
                </c:pt>
                <c:pt idx="59">
                  <c:v>5878.6239348082327</c:v>
                </c:pt>
                <c:pt idx="60">
                  <c:v>7115.6886308528792</c:v>
                </c:pt>
                <c:pt idx="61">
                  <c:v>7735.6929969735538</c:v>
                </c:pt>
                <c:pt idx="62">
                  <c:v>8486.7591709164644</c:v>
                </c:pt>
                <c:pt idx="63">
                  <c:v>9379.544288791647</c:v>
                </c:pt>
                <c:pt idx="64">
                  <c:v>10278.278660178346</c:v>
                </c:pt>
                <c:pt idx="65">
                  <c:v>12969.541483628789</c:v>
                </c:pt>
                <c:pt idx="66">
                  <c:v>13849.620073414901</c:v>
                </c:pt>
                <c:pt idx="67">
                  <c:v>14549.101687312163</c:v>
                </c:pt>
                <c:pt idx="68">
                  <c:v>14861.990329098984</c:v>
                </c:pt>
                <c:pt idx="69">
                  <c:v>14880.198247639944</c:v>
                </c:pt>
                <c:pt idx="70">
                  <c:v>15001.668632962776</c:v>
                </c:pt>
                <c:pt idx="71">
                  <c:v>14459.644971180602</c:v>
                </c:pt>
                <c:pt idx="72">
                  <c:v>13761.882287385741</c:v>
                </c:pt>
                <c:pt idx="73">
                  <c:v>13161.53759609468</c:v>
                </c:pt>
                <c:pt idx="74">
                  <c:v>12628.734254182353</c:v>
                </c:pt>
                <c:pt idx="75">
                  <c:v>12181.30261045242</c:v>
                </c:pt>
                <c:pt idx="76">
                  <c:v>11634.88479156135</c:v>
                </c:pt>
                <c:pt idx="77">
                  <c:v>11110.760308501756</c:v>
                </c:pt>
                <c:pt idx="78">
                  <c:v>10515.585212403814</c:v>
                </c:pt>
                <c:pt idx="79">
                  <c:v>9887.0836119776977</c:v>
                </c:pt>
                <c:pt idx="80">
                  <c:v>9269.3348735961172</c:v>
                </c:pt>
                <c:pt idx="81">
                  <c:v>8635.1789040037693</c:v>
                </c:pt>
                <c:pt idx="82">
                  <c:v>8019.0482954054278</c:v>
                </c:pt>
                <c:pt idx="83">
                  <c:v>7399.1710961731951</c:v>
                </c:pt>
                <c:pt idx="84">
                  <c:v>6749.4625334175316</c:v>
                </c:pt>
                <c:pt idx="85">
                  <c:v>6179.7489095984092</c:v>
                </c:pt>
                <c:pt idx="86">
                  <c:v>5559.9878838112199</c:v>
                </c:pt>
                <c:pt idx="87">
                  <c:v>4948.3243531566404</c:v>
                </c:pt>
                <c:pt idx="88">
                  <c:v>4339.4696005309834</c:v>
                </c:pt>
                <c:pt idx="89">
                  <c:v>3736.520503606283</c:v>
                </c:pt>
                <c:pt idx="90">
                  <c:v>14038.457831557738</c:v>
                </c:pt>
              </c:numCache>
            </c:numRef>
          </c:val>
          <c:smooth val="0"/>
          <c:extLst>
            <c:ext xmlns:c16="http://schemas.microsoft.com/office/drawing/2014/chart" uri="{C3380CC4-5D6E-409C-BE32-E72D297353CC}">
              <c16:uniqueId val="{00000000-5E4E-4C6F-A171-EF6994CB640D}"/>
            </c:ext>
          </c:extLst>
        </c:ser>
        <c:ser>
          <c:idx val="1"/>
          <c:order val="1"/>
          <c:tx>
            <c:v>SES2</c:v>
          </c:tx>
          <c:spPr>
            <a:ln w="28575" cap="rnd">
              <a:solidFill>
                <a:schemeClr val="accent2"/>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'5.1-SES2'!$C$21:$CO$21</c:f>
              <c:numCache>
                <c:formatCode>_-* #,##0_-;\-* #,##0_-;_-* "-"??_-;_-@_-</c:formatCode>
                <c:ptCount val="91"/>
                <c:pt idx="0">
                  <c:v>19702.611668255904</c:v>
                </c:pt>
                <c:pt idx="1">
                  <c:v>17214.875945281539</c:v>
                </c:pt>
                <c:pt idx="2">
                  <c:v>19248.64239899693</c:v>
                </c:pt>
                <c:pt idx="3">
                  <c:v>22581.376209816503</c:v>
                </c:pt>
                <c:pt idx="4">
                  <c:v>27171.471927219092</c:v>
                </c:pt>
                <c:pt idx="5">
                  <c:v>29383.13566469304</c:v>
                </c:pt>
                <c:pt idx="6">
                  <c:v>29724.907932131377</c:v>
                </c:pt>
                <c:pt idx="7">
                  <c:v>30171.15256647977</c:v>
                </c:pt>
                <c:pt idx="8">
                  <c:v>30863.205547179576</c:v>
                </c:pt>
                <c:pt idx="9">
                  <c:v>31024.267947496744</c:v>
                </c:pt>
                <c:pt idx="10">
                  <c:v>31230.609939021891</c:v>
                </c:pt>
                <c:pt idx="11">
                  <c:v>31979.117111394473</c:v>
                </c:pt>
                <c:pt idx="12">
                  <c:v>32528.183596519106</c:v>
                </c:pt>
                <c:pt idx="13">
                  <c:v>32701.152809374526</c:v>
                </c:pt>
                <c:pt idx="14">
                  <c:v>32866.917014183018</c:v>
                </c:pt>
                <c:pt idx="15">
                  <c:v>33155.015894261414</c:v>
                </c:pt>
                <c:pt idx="16">
                  <c:v>33401.749738505758</c:v>
                </c:pt>
                <c:pt idx="17">
                  <c:v>30907.331940563789</c:v>
                </c:pt>
                <c:pt idx="18">
                  <c:v>30073.905259962168</c:v>
                </c:pt>
                <c:pt idx="19">
                  <c:v>26256.295439626207</c:v>
                </c:pt>
                <c:pt idx="20">
                  <c:v>21459.275622546244</c:v>
                </c:pt>
                <c:pt idx="21">
                  <c:v>17884.813441238719</c:v>
                </c:pt>
                <c:pt idx="22">
                  <c:v>14373.197648751377</c:v>
                </c:pt>
                <c:pt idx="23">
                  <c:v>10975.625058814026</c:v>
                </c:pt>
                <c:pt idx="24">
                  <c:v>8429.784769169717</c:v>
                </c:pt>
                <c:pt idx="25">
                  <c:v>5794.6971854686399</c:v>
                </c:pt>
                <c:pt idx="26">
                  <c:v>3507.6777299696414</c:v>
                </c:pt>
                <c:pt idx="27">
                  <c:v>1145.4389067052919</c:v>
                </c:pt>
                <c:pt idx="28">
                  <c:v>-473.72361303811834</c:v>
                </c:pt>
                <c:pt idx="29">
                  <c:v>-2008.8372543862613</c:v>
                </c:pt>
                <c:pt idx="30">
                  <c:v>-4130.5502981139953</c:v>
                </c:pt>
                <c:pt idx="31">
                  <c:v>-5639.1823127020289</c:v>
                </c:pt>
                <c:pt idx="32">
                  <c:v>-6591.9798732660856</c:v>
                </c:pt>
                <c:pt idx="33">
                  <c:v>-7246.3098079202491</c:v>
                </c:pt>
                <c:pt idx="34">
                  <c:v>-8047.3179162499637</c:v>
                </c:pt>
                <c:pt idx="35">
                  <c:v>-8342.2759831240965</c:v>
                </c:pt>
                <c:pt idx="36">
                  <c:v>-8901.5401841272833</c:v>
                </c:pt>
                <c:pt idx="37">
                  <c:v>-9967.6294593013081</c:v>
                </c:pt>
                <c:pt idx="38">
                  <c:v>-10725.540077982465</c:v>
                </c:pt>
                <c:pt idx="39">
                  <c:v>-11520.859366871084</c:v>
                </c:pt>
                <c:pt idx="40">
                  <c:v>-12245.362220622894</c:v>
                </c:pt>
                <c:pt idx="41">
                  <c:v>-12417.613945042676</c:v>
                </c:pt>
                <c:pt idx="42">
                  <c:v>-12043.331247243783</c:v>
                </c:pt>
                <c:pt idx="43">
                  <c:v>-11451.686423992729</c:v>
                </c:pt>
                <c:pt idx="44">
                  <c:v>-10381.253189176954</c:v>
                </c:pt>
                <c:pt idx="45">
                  <c:v>-9130.027815364816</c:v>
                </c:pt>
                <c:pt idx="46">
                  <c:v>-8248.6893253925682</c:v>
                </c:pt>
                <c:pt idx="47">
                  <c:v>-7395.7605241274296</c:v>
                </c:pt>
                <c:pt idx="48">
                  <c:v>-6581.6145421490628</c:v>
                </c:pt>
                <c:pt idx="49">
                  <c:v>-6006.5975553349281</c:v>
                </c:pt>
                <c:pt idx="50">
                  <c:v>-5473.6797628826243</c:v>
                </c:pt>
                <c:pt idx="51">
                  <c:v>-4880.4029614727624</c:v>
                </c:pt>
                <c:pt idx="52">
                  <c:v>-4291.2683185308915</c:v>
                </c:pt>
                <c:pt idx="53">
                  <c:v>-3692.2426897655646</c:v>
                </c:pt>
                <c:pt idx="54">
                  <c:v>-2869.8179034133373</c:v>
                </c:pt>
                <c:pt idx="55">
                  <c:v>-1979.0850096196623</c:v>
                </c:pt>
                <c:pt idx="56">
                  <c:v>-1049.7471327382382</c:v>
                </c:pt>
                <c:pt idx="57">
                  <c:v>-44.874856438056206</c:v>
                </c:pt>
                <c:pt idx="58">
                  <c:v>1023.2082023126322</c:v>
                </c:pt>
                <c:pt idx="59">
                  <c:v>1941.9576280537779</c:v>
                </c:pt>
                <c:pt idx="60">
                  <c:v>3452.3937100826488</c:v>
                </c:pt>
                <c:pt idx="61">
                  <c:v>4430.2434336043771</c:v>
                </c:pt>
                <c:pt idx="62">
                  <c:v>5476.53309242059</c:v>
                </c:pt>
                <c:pt idx="63">
                  <c:v>6379.2287774855722</c:v>
                </c:pt>
                <c:pt idx="64">
                  <c:v>7300.311076947919</c:v>
                </c:pt>
                <c:pt idx="65">
                  <c:v>9059.2431112573886</c:v>
                </c:pt>
                <c:pt idx="66">
                  <c:v>9854.3665608456213</c:v>
                </c:pt>
                <c:pt idx="67">
                  <c:v>10370.951380108769</c:v>
                </c:pt>
                <c:pt idx="68">
                  <c:v>10654.086102878528</c:v>
                </c:pt>
                <c:pt idx="69">
                  <c:v>10724.60207301419</c:v>
                </c:pt>
                <c:pt idx="70">
                  <c:v>10667.84669208426</c:v>
                </c:pt>
                <c:pt idx="71">
                  <c:v>10208.174005619703</c:v>
                </c:pt>
                <c:pt idx="72">
                  <c:v>9667.961020185403</c:v>
                </c:pt>
                <c:pt idx="73">
                  <c:v>9209.5725888715606</c:v>
                </c:pt>
                <c:pt idx="74">
                  <c:v>8808.2124482517447</c:v>
                </c:pt>
                <c:pt idx="75">
                  <c:v>8444.4547841295916</c:v>
                </c:pt>
                <c:pt idx="76">
                  <c:v>8086.2376755088062</c:v>
                </c:pt>
                <c:pt idx="77">
                  <c:v>7681.8291129244772</c:v>
                </c:pt>
                <c:pt idx="78">
                  <c:v>7220.2776986379176</c:v>
                </c:pt>
                <c:pt idx="79">
                  <c:v>6787.5064394615611</c:v>
                </c:pt>
                <c:pt idx="80">
                  <c:v>6339.1206550375618</c:v>
                </c:pt>
                <c:pt idx="81">
                  <c:v>5884.018924153449</c:v>
                </c:pt>
                <c:pt idx="82">
                  <c:v>5473.3912156271645</c:v>
                </c:pt>
                <c:pt idx="83">
                  <c:v>5081.1441931855798</c:v>
                </c:pt>
                <c:pt idx="84">
                  <c:v>4675.2006673691685</c:v>
                </c:pt>
                <c:pt idx="85">
                  <c:v>4293.9087100380139</c:v>
                </c:pt>
                <c:pt idx="86">
                  <c:v>3885.3749812889027</c:v>
                </c:pt>
                <c:pt idx="87">
                  <c:v>3470.8909999678963</c:v>
                </c:pt>
                <c:pt idx="88">
                  <c:v>3047.7426649664335</c:v>
                </c:pt>
                <c:pt idx="89">
                  <c:v>2624.5995702755745</c:v>
                </c:pt>
                <c:pt idx="90">
                  <c:v>9893.2739266311892</c:v>
                </c:pt>
              </c:numCache>
            </c:numRef>
          </c:val>
          <c:smooth val="0"/>
          <c:extLst>
            <c:ext xmlns:c16="http://schemas.microsoft.com/office/drawing/2014/chart" uri="{C3380CC4-5D6E-409C-BE32-E72D297353CC}">
              <c16:uniqueId val="{00000001-5E4E-4C6F-A171-EF6994CB640D}"/>
            </c:ext>
          </c:extLst>
        </c:ser>
        <c:ser>
          <c:idx val="2"/>
          <c:order val="2"/>
          <c:tx>
            <c:v>SES3</c:v>
          </c:tx>
          <c:spPr>
            <a:ln w="28575" cap="rnd">
              <a:solidFill>
                <a:schemeClr val="accent3"/>
              </a:solidFill>
              <a:round/>
            </a:ln>
            <a:effectLst/>
          </c:spPr>
          <c:marker>
            <c:symbol val="none"/>
          </c:marker>
          <c:cat>
            <c:strRef>
              <c:f>'5.1-SES1'!$C$4:$CO$4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'5.1-SES3'!$C$21:$CO$21</c:f>
              <c:numCache>
                <c:formatCode>_-* #,##0_-;\-* #,##0_-;_-* "-"??_-;_-@_-</c:formatCode>
                <c:ptCount val="91"/>
                <c:pt idx="0">
                  <c:v>12141.022748175421</c:v>
                </c:pt>
                <c:pt idx="1">
                  <c:v>10912.586578682016</c:v>
                </c:pt>
                <c:pt idx="2">
                  <c:v>12818.332247979939</c:v>
                </c:pt>
                <c:pt idx="3">
                  <c:v>14273.397629841103</c:v>
                </c:pt>
                <c:pt idx="4">
                  <c:v>15994.2269960826</c:v>
                </c:pt>
                <c:pt idx="5">
                  <c:v>17005.461347914999</c:v>
                </c:pt>
                <c:pt idx="6">
                  <c:v>17003.30041119851</c:v>
                </c:pt>
                <c:pt idx="7">
                  <c:v>17110.382396605215</c:v>
                </c:pt>
                <c:pt idx="8">
                  <c:v>17345.729635360916</c:v>
                </c:pt>
                <c:pt idx="9">
                  <c:v>17650.333136179954</c:v>
                </c:pt>
                <c:pt idx="10">
                  <c:v>17999.670471978709</c:v>
                </c:pt>
                <c:pt idx="11">
                  <c:v>18611.25743365593</c:v>
                </c:pt>
                <c:pt idx="12">
                  <c:v>19260.282166320114</c:v>
                </c:pt>
                <c:pt idx="13">
                  <c:v>19801.10467742557</c:v>
                </c:pt>
                <c:pt idx="14">
                  <c:v>20033.830017062322</c:v>
                </c:pt>
                <c:pt idx="15">
                  <c:v>20459.615226105372</c:v>
                </c:pt>
                <c:pt idx="16">
                  <c:v>20866.368723983083</c:v>
                </c:pt>
                <c:pt idx="17">
                  <c:v>21525.351492253219</c:v>
                </c:pt>
                <c:pt idx="18">
                  <c:v>25937.525422199491</c:v>
                </c:pt>
                <c:pt idx="19">
                  <c:v>27692.187172617643</c:v>
                </c:pt>
                <c:pt idx="20">
                  <c:v>26754.54618724994</c:v>
                </c:pt>
                <c:pt idx="21">
                  <c:v>25686.134539100811</c:v>
                </c:pt>
                <c:pt idx="22">
                  <c:v>23514.63143911404</c:v>
                </c:pt>
                <c:pt idx="23">
                  <c:v>21009.958432337924</c:v>
                </c:pt>
                <c:pt idx="24">
                  <c:v>17627.780255537444</c:v>
                </c:pt>
                <c:pt idx="25">
                  <c:v>13630.890716936005</c:v>
                </c:pt>
                <c:pt idx="26">
                  <c:v>9883.3184023562499</c:v>
                </c:pt>
                <c:pt idx="27">
                  <c:v>5626.5716930041672</c:v>
                </c:pt>
                <c:pt idx="28">
                  <c:v>1304.3255928149745</c:v>
                </c:pt>
                <c:pt idx="29">
                  <c:v>-2201.614295669156</c:v>
                </c:pt>
                <c:pt idx="30">
                  <c:v>-5432.5292588900902</c:v>
                </c:pt>
                <c:pt idx="31">
                  <c:v>-8603.5443049214391</c:v>
                </c:pt>
                <c:pt idx="32">
                  <c:v>-10788.971650664676</c:v>
                </c:pt>
                <c:pt idx="33">
                  <c:v>-11792.380043777941</c:v>
                </c:pt>
                <c:pt idx="34">
                  <c:v>-13194.248110713566</c:v>
                </c:pt>
                <c:pt idx="35">
                  <c:v>-14521.987469220869</c:v>
                </c:pt>
                <c:pt idx="36">
                  <c:v>-16088.509934487309</c:v>
                </c:pt>
                <c:pt idx="37">
                  <c:v>-18096.842088676123</c:v>
                </c:pt>
                <c:pt idx="38">
                  <c:v>-19534.439448240468</c:v>
                </c:pt>
                <c:pt idx="39">
                  <c:v>-20520.113917005805</c:v>
                </c:pt>
                <c:pt idx="40">
                  <c:v>-21012.708849934857</c:v>
                </c:pt>
                <c:pt idx="41">
                  <c:v>-20799.544692610267</c:v>
                </c:pt>
                <c:pt idx="42">
                  <c:v>-20146.498558450341</c:v>
                </c:pt>
                <c:pt idx="43">
                  <c:v>-19621.850330535945</c:v>
                </c:pt>
                <c:pt idx="44">
                  <c:v>-18787.26472475487</c:v>
                </c:pt>
                <c:pt idx="45">
                  <c:v>-18046.991004310159</c:v>
                </c:pt>
                <c:pt idx="46">
                  <c:v>-17504.01606189939</c:v>
                </c:pt>
                <c:pt idx="47">
                  <c:v>-17152.07426752086</c:v>
                </c:pt>
                <c:pt idx="48">
                  <c:v>-16571.991890367965</c:v>
                </c:pt>
                <c:pt idx="49">
                  <c:v>-16036.106177424761</c:v>
                </c:pt>
                <c:pt idx="50">
                  <c:v>-15240.255293598651</c:v>
                </c:pt>
                <c:pt idx="51">
                  <c:v>-14508.78069345025</c:v>
                </c:pt>
                <c:pt idx="52">
                  <c:v>-13548.242852770207</c:v>
                </c:pt>
                <c:pt idx="53">
                  <c:v>-12655.847713821666</c:v>
                </c:pt>
                <c:pt idx="54">
                  <c:v>-11932.893851482129</c:v>
                </c:pt>
                <c:pt idx="55">
                  <c:v>-11131.394527826484</c:v>
                </c:pt>
                <c:pt idx="56">
                  <c:v>-10077.228257006705</c:v>
                </c:pt>
                <c:pt idx="57">
                  <c:v>-9118.0829229539468</c:v>
                </c:pt>
                <c:pt idx="58">
                  <c:v>-8141.0604978146839</c:v>
                </c:pt>
                <c:pt idx="59">
                  <c:v>-6918.008121581599</c:v>
                </c:pt>
                <c:pt idx="60">
                  <c:v>-5401.5484784201581</c:v>
                </c:pt>
                <c:pt idx="61">
                  <c:v>-4142.5467145532184</c:v>
                </c:pt>
                <c:pt idx="62">
                  <c:v>-2595.1674763832189</c:v>
                </c:pt>
                <c:pt idx="63">
                  <c:v>-872.13527086649719</c:v>
                </c:pt>
                <c:pt idx="64">
                  <c:v>929.70860604747827</c:v>
                </c:pt>
                <c:pt idx="65">
                  <c:v>2994.5139038567272</c:v>
                </c:pt>
                <c:pt idx="66">
                  <c:v>4505.6334089352022</c:v>
                </c:pt>
                <c:pt idx="67">
                  <c:v>5661.8569882437941</c:v>
                </c:pt>
                <c:pt idx="68">
                  <c:v>6423.3819765458147</c:v>
                </c:pt>
                <c:pt idx="69">
                  <c:v>6778.5450893413145</c:v>
                </c:pt>
                <c:pt idx="70">
                  <c:v>6883.8595378962482</c:v>
                </c:pt>
                <c:pt idx="71">
                  <c:v>6823.8437024414197</c:v>
                </c:pt>
                <c:pt idx="72">
                  <c:v>6613.6122521276347</c:v>
                </c:pt>
                <c:pt idx="73">
                  <c:v>6378.4792620139087</c:v>
                </c:pt>
                <c:pt idx="74">
                  <c:v>6125.4741172431377</c:v>
                </c:pt>
                <c:pt idx="75">
                  <c:v>5787.1784924695448</c:v>
                </c:pt>
                <c:pt idx="76">
                  <c:v>5420.4701979617375</c:v>
                </c:pt>
                <c:pt idx="77">
                  <c:v>5080.4565930735107</c:v>
                </c:pt>
                <c:pt idx="78">
                  <c:v>4763.8335068927854</c:v>
                </c:pt>
                <c:pt idx="79">
                  <c:v>4521.9618387183837</c:v>
                </c:pt>
                <c:pt idx="80">
                  <c:v>4312.7029635808121</c:v>
                </c:pt>
                <c:pt idx="81">
                  <c:v>4101.0449418764047</c:v>
                </c:pt>
                <c:pt idx="82">
                  <c:v>3813.091251919318</c:v>
                </c:pt>
                <c:pt idx="83">
                  <c:v>3530.2880834032967</c:v>
                </c:pt>
                <c:pt idx="84">
                  <c:v>3224.6281660086083</c:v>
                </c:pt>
                <c:pt idx="85">
                  <c:v>2918.5074030334695</c:v>
                </c:pt>
                <c:pt idx="86">
                  <c:v>2611.0453871379182</c:v>
                </c:pt>
                <c:pt idx="87">
                  <c:v>2310.3434726097103</c:v>
                </c:pt>
                <c:pt idx="88">
                  <c:v>2002.6529355723453</c:v>
                </c:pt>
                <c:pt idx="89">
                  <c:v>1696.8606073495348</c:v>
                </c:pt>
                <c:pt idx="90">
                  <c:v>6309.9227815258428</c:v>
                </c:pt>
              </c:numCache>
            </c:numRef>
          </c:val>
          <c:smooth val="0"/>
          <c:extLst>
            <c:ext xmlns:c16="http://schemas.microsoft.com/office/drawing/2014/chart" uri="{C3380CC4-5D6E-409C-BE32-E72D297353CC}">
              <c16:uniqueId val="{00000002-5E4E-4C6F-A171-EF6994CB640D}"/>
            </c:ext>
          </c:extLst>
        </c:ser>
        <c:dLbls>
          <c:showLegendKey val="0"/>
          <c:showVal val="0"/>
          <c:showCatName val="0"/>
          <c:showSerName val="0"/>
          <c:showPercent val="0"/>
          <c:showBubbleSize val="0"/>
        </c:dLbls>
        <c:smooth val="0"/>
        <c:axId val="535685000"/>
        <c:axId val="535682704"/>
      </c:lineChart>
      <c:catAx>
        <c:axId val="535685000"/>
        <c:scaling>
          <c:orientation val="minMax"/>
        </c:scaling>
        <c:delete val="0"/>
        <c:axPos val="b"/>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82704"/>
        <c:crosses val="autoZero"/>
        <c:auto val="1"/>
        <c:lblAlgn val="ctr"/>
        <c:lblOffset val="100"/>
        <c:tickLblSkip val="5"/>
        <c:noMultiLvlLbl val="0"/>
      </c:catAx>
      <c:valAx>
        <c:axId val="535682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US" sz="800"/>
                  <a:t>Million of current ARS</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85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Grupo 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'6.2-SES1'!$A$7</c:f>
              <c:strCache>
                <c:ptCount val="1"/>
                <c:pt idx="0">
                  <c:v>Public transfer, inflows</c:v>
                </c:pt>
              </c:strCache>
            </c:strRef>
          </c:tx>
          <c:spPr>
            <a:ln w="28575" cap="rnd">
              <a:solidFill>
                <a:schemeClr val="accent1"/>
              </a:solidFill>
              <a:round/>
            </a:ln>
            <a:effectLst/>
          </c:spPr>
          <c:marker>
            <c:symbol val="none"/>
          </c:marker>
          <c:cat>
            <c:strRef>
              <c:f>'6.2-SES1'!$B$4:$CN$4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'6.2-SES1'!$B$7:$CN$7</c:f>
              <c:numCache>
                <c:formatCode>_-* #,##0_-;\-* #,##0_-;_-* "-"??_-;_-@_-</c:formatCode>
                <c:ptCount val="91"/>
                <c:pt idx="0">
                  <c:v>46497.00114900856</c:v>
                </c:pt>
                <c:pt idx="1">
                  <c:v>37169.411085842541</c:v>
                </c:pt>
                <c:pt idx="2">
                  <c:v>38959.7653262163</c:v>
                </c:pt>
                <c:pt idx="3">
                  <c:v>45666.709243144724</c:v>
                </c:pt>
                <c:pt idx="4">
                  <c:v>57518.203244597826</c:v>
                </c:pt>
                <c:pt idx="5">
                  <c:v>60662.656506663901</c:v>
                </c:pt>
                <c:pt idx="6">
                  <c:v>61070.73321082614</c:v>
                </c:pt>
                <c:pt idx="7">
                  <c:v>61640.953232313041</c:v>
                </c:pt>
                <c:pt idx="8">
                  <c:v>63192.411959756559</c:v>
                </c:pt>
                <c:pt idx="9">
                  <c:v>61537.038640755054</c:v>
                </c:pt>
                <c:pt idx="10">
                  <c:v>61543.256295281681</c:v>
                </c:pt>
                <c:pt idx="11">
                  <c:v>62494.425062397015</c:v>
                </c:pt>
                <c:pt idx="12">
                  <c:v>62714.583263942346</c:v>
                </c:pt>
                <c:pt idx="13">
                  <c:v>62949.053425933045</c:v>
                </c:pt>
                <c:pt idx="14">
                  <c:v>62896.250879861131</c:v>
                </c:pt>
                <c:pt idx="15">
                  <c:v>63788.748794987594</c:v>
                </c:pt>
                <c:pt idx="16">
                  <c:v>68272.77659726562</c:v>
                </c:pt>
                <c:pt idx="17">
                  <c:v>64178.573260120698</c:v>
                </c:pt>
                <c:pt idx="18">
                  <c:v>54463.416887229578</c:v>
                </c:pt>
                <c:pt idx="19">
                  <c:v>47816.079044845545</c:v>
                </c:pt>
                <c:pt idx="20">
                  <c:v>41604.101576838788</c:v>
                </c:pt>
                <c:pt idx="21">
                  <c:v>39829.137868452715</c:v>
                </c:pt>
                <c:pt idx="22">
                  <c:v>38170.321321775227</c:v>
                </c:pt>
                <c:pt idx="23">
                  <c:v>36974.849698055521</c:v>
                </c:pt>
                <c:pt idx="24">
                  <c:v>36291.215457030063</c:v>
                </c:pt>
                <c:pt idx="25">
                  <c:v>35356.299387438979</c:v>
                </c:pt>
                <c:pt idx="26">
                  <c:v>34590.991181020159</c:v>
                </c:pt>
                <c:pt idx="27">
                  <c:v>33380.435146380965</c:v>
                </c:pt>
                <c:pt idx="28">
                  <c:v>33056.605271667795</c:v>
                </c:pt>
                <c:pt idx="29">
                  <c:v>33046.074461638127</c:v>
                </c:pt>
                <c:pt idx="30">
                  <c:v>29281.939463464685</c:v>
                </c:pt>
                <c:pt idx="31">
                  <c:v>28206.542533358672</c:v>
                </c:pt>
                <c:pt idx="32">
                  <c:v>27803.241801908374</c:v>
                </c:pt>
                <c:pt idx="33">
                  <c:v>28196.356754563098</c:v>
                </c:pt>
                <c:pt idx="34">
                  <c:v>27925.707944870876</c:v>
                </c:pt>
                <c:pt idx="35">
                  <c:v>28590.801036802619</c:v>
                </c:pt>
                <c:pt idx="36">
                  <c:v>27668.087007142487</c:v>
                </c:pt>
                <c:pt idx="37">
                  <c:v>27032.307990677877</c:v>
                </c:pt>
                <c:pt idx="38">
                  <c:v>27479.195445558875</c:v>
                </c:pt>
                <c:pt idx="39">
                  <c:v>27075.062579292968</c:v>
                </c:pt>
                <c:pt idx="40">
                  <c:v>28385.940903661944</c:v>
                </c:pt>
                <c:pt idx="41">
                  <c:v>28469.775131684775</c:v>
                </c:pt>
                <c:pt idx="42">
                  <c:v>27849.771387834156</c:v>
                </c:pt>
                <c:pt idx="43">
                  <c:v>27380.202550811024</c:v>
                </c:pt>
                <c:pt idx="44">
                  <c:v>27542.623975384875</c:v>
                </c:pt>
                <c:pt idx="45">
                  <c:v>28196.995482004775</c:v>
                </c:pt>
                <c:pt idx="46">
                  <c:v>28039.675537266416</c:v>
                </c:pt>
                <c:pt idx="47">
                  <c:v>27939.352468578185</c:v>
                </c:pt>
                <c:pt idx="48">
                  <c:v>27748.125702201691</c:v>
                </c:pt>
                <c:pt idx="49">
                  <c:v>27309.680087813907</c:v>
                </c:pt>
                <c:pt idx="50">
                  <c:v>31612.471432050115</c:v>
                </c:pt>
                <c:pt idx="51">
                  <c:v>30934.307488231621</c:v>
                </c:pt>
                <c:pt idx="52">
                  <c:v>30725.908606014415</c:v>
                </c:pt>
                <c:pt idx="53">
                  <c:v>30269.706379238629</c:v>
                </c:pt>
                <c:pt idx="54">
                  <c:v>29802.135390840871</c:v>
                </c:pt>
                <c:pt idx="55">
                  <c:v>29826.64390455051</c:v>
                </c:pt>
                <c:pt idx="56">
                  <c:v>29741.748080235935</c:v>
                </c:pt>
                <c:pt idx="57">
                  <c:v>29552.70660005671</c:v>
                </c:pt>
                <c:pt idx="58">
                  <c:v>29300.806510244223</c:v>
                </c:pt>
                <c:pt idx="59">
                  <c:v>28989.767947890992</c:v>
                </c:pt>
                <c:pt idx="60">
                  <c:v>82001.869133686341</c:v>
                </c:pt>
                <c:pt idx="61">
                  <c:v>81990.686745954372</c:v>
                </c:pt>
                <c:pt idx="62">
                  <c:v>81432.978860375631</c:v>
                </c:pt>
                <c:pt idx="63">
                  <c:v>80576.958986612139</c:v>
                </c:pt>
                <c:pt idx="64">
                  <c:v>79785.179076093133</c:v>
                </c:pt>
                <c:pt idx="65">
                  <c:v>151467.87435457256</c:v>
                </c:pt>
                <c:pt idx="66">
                  <c:v>150341.574801954</c:v>
                </c:pt>
                <c:pt idx="67">
                  <c:v>150000.47597642071</c:v>
                </c:pt>
                <c:pt idx="68">
                  <c:v>149011.8202813961</c:v>
                </c:pt>
                <c:pt idx="69">
                  <c:v>147786.28827119037</c:v>
                </c:pt>
                <c:pt idx="70">
                  <c:v>164025.13282234131</c:v>
                </c:pt>
                <c:pt idx="71">
                  <c:v>162240.41223561158</c:v>
                </c:pt>
                <c:pt idx="72">
                  <c:v>160572.43516926121</c:v>
                </c:pt>
                <c:pt idx="73">
                  <c:v>160492.09610316824</c:v>
                </c:pt>
                <c:pt idx="74">
                  <c:v>161460.6598069412</c:v>
                </c:pt>
                <c:pt idx="75">
                  <c:v>164193.6325655861</c:v>
                </c:pt>
                <c:pt idx="76">
                  <c:v>165886.86968409817</c:v>
                </c:pt>
                <c:pt idx="77">
                  <c:v>167352.44203064623</c:v>
                </c:pt>
                <c:pt idx="78">
                  <c:v>168325.90174795073</c:v>
                </c:pt>
                <c:pt idx="79">
                  <c:v>168952.11266755534</c:v>
                </c:pt>
                <c:pt idx="80">
                  <c:v>173825.03911853183</c:v>
                </c:pt>
                <c:pt idx="81">
                  <c:v>174550.75317190198</c:v>
                </c:pt>
                <c:pt idx="82">
                  <c:v>175266.85724349855</c:v>
                </c:pt>
                <c:pt idx="83">
                  <c:v>176168.35834904719</c:v>
                </c:pt>
                <c:pt idx="84">
                  <c:v>177109.27391195708</c:v>
                </c:pt>
                <c:pt idx="85">
                  <c:v>185908.42449790225</c:v>
                </c:pt>
                <c:pt idx="86">
                  <c:v>186229.69770132797</c:v>
                </c:pt>
                <c:pt idx="87">
                  <c:v>186278.1477265319</c:v>
                </c:pt>
                <c:pt idx="88">
                  <c:v>186342.33166261419</c:v>
                </c:pt>
                <c:pt idx="89">
                  <c:v>185927.28700719029</c:v>
                </c:pt>
                <c:pt idx="90">
                  <c:v>170299.95842743054</c:v>
                </c:pt>
              </c:numCache>
            </c:numRef>
          </c:val>
          <c:smooth val="0"/>
          <c:extLst>
            <c:ext xmlns:c16="http://schemas.microsoft.com/office/drawing/2014/chart" uri="{C3380CC4-5D6E-409C-BE32-E72D297353CC}">
              <c16:uniqueId val="{00000000-9216-433E-924F-7BD7029685BA}"/>
            </c:ext>
          </c:extLst>
        </c:ser>
        <c:ser>
          <c:idx val="1"/>
          <c:order val="1"/>
          <c:tx>
            <c:strRef>
              <c:f>'6.2-SES1'!$A$8</c:f>
              <c:strCache>
                <c:ptCount val="1"/>
                <c:pt idx="0">
                  <c:v>Public transfer outflows</c:v>
                </c:pt>
              </c:strCache>
            </c:strRef>
          </c:tx>
          <c:spPr>
            <a:ln w="28575" cap="rnd">
              <a:solidFill>
                <a:schemeClr val="accent2"/>
              </a:solidFill>
              <a:round/>
            </a:ln>
            <a:effectLst/>
          </c:spPr>
          <c:marker>
            <c:symbol val="none"/>
          </c:marker>
          <c:cat>
            <c:strRef>
              <c:f>'6.2-SES1'!$B$4:$CN$4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'6.2-SES1'!$B$8:$CN$8</c:f>
              <c:numCache>
                <c:formatCode>_-* #,##0_-;\-* #,##0_-;_-* "-"??_-;_-@_-</c:formatCode>
                <c:ptCount val="91"/>
                <c:pt idx="0">
                  <c:v>5093.980086241555</c:v>
                </c:pt>
                <c:pt idx="1">
                  <c:v>4834.8983525161966</c:v>
                </c:pt>
                <c:pt idx="2">
                  <c:v>5612.7036976430554</c:v>
                </c:pt>
                <c:pt idx="3">
                  <c:v>6083.3930287523444</c:v>
                </c:pt>
                <c:pt idx="4">
                  <c:v>6574.6661115092575</c:v>
                </c:pt>
                <c:pt idx="5">
                  <c:v>7283.5263305816652</c:v>
                </c:pt>
                <c:pt idx="6">
                  <c:v>7741.4240150686164</c:v>
                </c:pt>
                <c:pt idx="7">
                  <c:v>8200.2747757186262</c:v>
                </c:pt>
                <c:pt idx="8">
                  <c:v>8627.0986794052224</c:v>
                </c:pt>
                <c:pt idx="9">
                  <c:v>9007.2349341558365</c:v>
                </c:pt>
                <c:pt idx="10">
                  <c:v>10309.793105191342</c:v>
                </c:pt>
                <c:pt idx="11">
                  <c:v>10679.298934712184</c:v>
                </c:pt>
                <c:pt idx="12">
                  <c:v>11035.872693056146</c:v>
                </c:pt>
                <c:pt idx="13">
                  <c:v>11458.001770598667</c:v>
                </c:pt>
                <c:pt idx="14">
                  <c:v>12147.749317921938</c:v>
                </c:pt>
                <c:pt idx="15">
                  <c:v>14219.434941789968</c:v>
                </c:pt>
                <c:pt idx="16">
                  <c:v>15995.239236967809</c:v>
                </c:pt>
                <c:pt idx="17">
                  <c:v>18430.132708409197</c:v>
                </c:pt>
                <c:pt idx="18">
                  <c:v>21659.389144885594</c:v>
                </c:pt>
                <c:pt idx="19">
                  <c:v>25437.298430895127</c:v>
                </c:pt>
                <c:pt idx="20">
                  <c:v>30608.561424492404</c:v>
                </c:pt>
                <c:pt idx="21">
                  <c:v>34711.632453917271</c:v>
                </c:pt>
                <c:pt idx="22">
                  <c:v>38626.434993374292</c:v>
                </c:pt>
                <c:pt idx="23">
                  <c:v>41974.720342518369</c:v>
                </c:pt>
                <c:pt idx="24">
                  <c:v>45121.902884114301</c:v>
                </c:pt>
                <c:pt idx="25">
                  <c:v>49120.287658206005</c:v>
                </c:pt>
                <c:pt idx="26">
                  <c:v>51261.353295806795</c:v>
                </c:pt>
                <c:pt idx="27">
                  <c:v>52970.139691206285</c:v>
                </c:pt>
                <c:pt idx="28">
                  <c:v>54415.583682354962</c:v>
                </c:pt>
                <c:pt idx="29">
                  <c:v>55164.087393796719</c:v>
                </c:pt>
                <c:pt idx="30">
                  <c:v>56257.169004724696</c:v>
                </c:pt>
                <c:pt idx="31">
                  <c:v>56758.190207763117</c:v>
                </c:pt>
                <c:pt idx="32">
                  <c:v>56980.680556800464</c:v>
                </c:pt>
                <c:pt idx="33">
                  <c:v>57224.958227327254</c:v>
                </c:pt>
                <c:pt idx="34">
                  <c:v>57519.528676026428</c:v>
                </c:pt>
                <c:pt idx="35">
                  <c:v>58012.178704291509</c:v>
                </c:pt>
                <c:pt idx="36">
                  <c:v>58296.821046013465</c:v>
                </c:pt>
                <c:pt idx="37">
                  <c:v>58665.449216334768</c:v>
                </c:pt>
                <c:pt idx="38">
                  <c:v>59009.285244223211</c:v>
                </c:pt>
                <c:pt idx="39">
                  <c:v>59346.346364346187</c:v>
                </c:pt>
                <c:pt idx="40">
                  <c:v>59332.119908964887</c:v>
                </c:pt>
                <c:pt idx="41">
                  <c:v>59442.988407514058</c:v>
                </c:pt>
                <c:pt idx="42">
                  <c:v>59514.234700697416</c:v>
                </c:pt>
                <c:pt idx="43">
                  <c:v>59252.267396351832</c:v>
                </c:pt>
                <c:pt idx="44">
                  <c:v>58878.338222664068</c:v>
                </c:pt>
                <c:pt idx="45">
                  <c:v>58387.9288944824</c:v>
                </c:pt>
                <c:pt idx="46">
                  <c:v>57891.600717942303</c:v>
                </c:pt>
                <c:pt idx="47">
                  <c:v>57394.631758298157</c:v>
                </c:pt>
                <c:pt idx="48">
                  <c:v>56935.778241872853</c:v>
                </c:pt>
                <c:pt idx="49">
                  <c:v>56760.799933965463</c:v>
                </c:pt>
                <c:pt idx="50">
                  <c:v>56858.462811017256</c:v>
                </c:pt>
                <c:pt idx="51">
                  <c:v>56330.834574907509</c:v>
                </c:pt>
                <c:pt idx="52">
                  <c:v>55490.712334784512</c:v>
                </c:pt>
                <c:pt idx="53">
                  <c:v>54615.132782510031</c:v>
                </c:pt>
                <c:pt idx="54">
                  <c:v>53147.474077939041</c:v>
                </c:pt>
                <c:pt idx="55">
                  <c:v>52227.840051472893</c:v>
                </c:pt>
                <c:pt idx="56">
                  <c:v>50723.819270546999</c:v>
                </c:pt>
                <c:pt idx="57">
                  <c:v>49211.463194520678</c:v>
                </c:pt>
                <c:pt idx="58">
                  <c:v>47713.438853044798</c:v>
                </c:pt>
                <c:pt idx="59">
                  <c:v>46114.318702083205</c:v>
                </c:pt>
                <c:pt idx="60">
                  <c:v>45713.76326997752</c:v>
                </c:pt>
                <c:pt idx="61">
                  <c:v>43973.923999638042</c:v>
                </c:pt>
                <c:pt idx="62">
                  <c:v>42279.39409744116</c:v>
                </c:pt>
                <c:pt idx="63">
                  <c:v>40118.527090497555</c:v>
                </c:pt>
                <c:pt idx="64">
                  <c:v>38162.836923328177</c:v>
                </c:pt>
                <c:pt idx="65">
                  <c:v>37122.407290296585</c:v>
                </c:pt>
                <c:pt idx="66">
                  <c:v>34845.338697165054</c:v>
                </c:pt>
                <c:pt idx="67">
                  <c:v>32600.460009905823</c:v>
                </c:pt>
                <c:pt idx="68">
                  <c:v>30974.001881107688</c:v>
                </c:pt>
                <c:pt idx="69">
                  <c:v>29668.384018562214</c:v>
                </c:pt>
                <c:pt idx="70">
                  <c:v>29890.068529782951</c:v>
                </c:pt>
                <c:pt idx="71">
                  <c:v>29396.783137228012</c:v>
                </c:pt>
                <c:pt idx="72">
                  <c:v>29165.86290518177</c:v>
                </c:pt>
                <c:pt idx="73">
                  <c:v>28978.238733253565</c:v>
                </c:pt>
                <c:pt idx="74">
                  <c:v>28642.775820858671</c:v>
                </c:pt>
                <c:pt idx="75">
                  <c:v>29204.851373789763</c:v>
                </c:pt>
                <c:pt idx="76">
                  <c:v>28824.923685884336</c:v>
                </c:pt>
                <c:pt idx="77">
                  <c:v>28528.051758484824</c:v>
                </c:pt>
                <c:pt idx="78">
                  <c:v>28208.44273869232</c:v>
                </c:pt>
                <c:pt idx="79">
                  <c:v>28119.763935429859</c:v>
                </c:pt>
                <c:pt idx="80">
                  <c:v>29075.499851490873</c:v>
                </c:pt>
                <c:pt idx="81">
                  <c:v>29138.589342810541</c:v>
                </c:pt>
                <c:pt idx="82">
                  <c:v>29163.616273446602</c:v>
                </c:pt>
                <c:pt idx="83">
                  <c:v>29248.403563577212</c:v>
                </c:pt>
                <c:pt idx="84">
                  <c:v>29245.531378123054</c:v>
                </c:pt>
                <c:pt idx="85">
                  <c:v>30099.674289555373</c:v>
                </c:pt>
                <c:pt idx="86">
                  <c:v>29993.537209987913</c:v>
                </c:pt>
                <c:pt idx="87">
                  <c:v>29946.359567401192</c:v>
                </c:pt>
                <c:pt idx="88">
                  <c:v>30003.509454839841</c:v>
                </c:pt>
                <c:pt idx="89">
                  <c:v>30056.921419183236</c:v>
                </c:pt>
                <c:pt idx="90">
                  <c:v>30974.934779343828</c:v>
                </c:pt>
              </c:numCache>
            </c:numRef>
          </c:val>
          <c:smooth val="0"/>
          <c:extLst>
            <c:ext xmlns:c16="http://schemas.microsoft.com/office/drawing/2014/chart" uri="{C3380CC4-5D6E-409C-BE32-E72D297353CC}">
              <c16:uniqueId val="{00000001-9216-433E-924F-7BD7029685BA}"/>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max val="250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Grupo 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'6.2-SES2'!$A$7</c:f>
              <c:strCache>
                <c:ptCount val="1"/>
                <c:pt idx="0">
                  <c:v>Public transfer, inflows</c:v>
                </c:pt>
              </c:strCache>
            </c:strRef>
          </c:tx>
          <c:spPr>
            <a:ln w="28575" cap="rnd">
              <a:solidFill>
                <a:schemeClr val="accent1"/>
              </a:solidFill>
              <a:round/>
            </a:ln>
            <a:effectLst/>
          </c:spPr>
          <c:marker>
            <c:symbol val="none"/>
          </c:marker>
          <c:cat>
            <c:strRef>
              <c:f>'6.2-SES2'!$B$4:$CN$4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'6.2-SES2'!$B$7:$CN$7</c:f>
              <c:numCache>
                <c:formatCode>_-* #,##0_-;\-* #,##0_-;_-* "-"??_-;_-@_-</c:formatCode>
                <c:ptCount val="91"/>
                <c:pt idx="0">
                  <c:v>31574.618015832926</c:v>
                </c:pt>
                <c:pt idx="1">
                  <c:v>25206.037162578465</c:v>
                </c:pt>
                <c:pt idx="2">
                  <c:v>26804.191573047487</c:v>
                </c:pt>
                <c:pt idx="3">
                  <c:v>33004.360237194145</c:v>
                </c:pt>
                <c:pt idx="4">
                  <c:v>43112.320651974624</c:v>
                </c:pt>
                <c:pt idx="5">
                  <c:v>45874.729164473116</c:v>
                </c:pt>
                <c:pt idx="6">
                  <c:v>47207.648882031957</c:v>
                </c:pt>
                <c:pt idx="7">
                  <c:v>47922.286042976259</c:v>
                </c:pt>
                <c:pt idx="8">
                  <c:v>49523.34647359846</c:v>
                </c:pt>
                <c:pt idx="9">
                  <c:v>49192.288316236853</c:v>
                </c:pt>
                <c:pt idx="10">
                  <c:v>49595.762313612926</c:v>
                </c:pt>
                <c:pt idx="11">
                  <c:v>50745.773589032586</c:v>
                </c:pt>
                <c:pt idx="12">
                  <c:v>51323.462470435537</c:v>
                </c:pt>
                <c:pt idx="13">
                  <c:v>51586.821128754047</c:v>
                </c:pt>
                <c:pt idx="14">
                  <c:v>52111.83095143181</c:v>
                </c:pt>
                <c:pt idx="15">
                  <c:v>54290.836981590903</c:v>
                </c:pt>
                <c:pt idx="16">
                  <c:v>58543.493620703193</c:v>
                </c:pt>
                <c:pt idx="17">
                  <c:v>55958.569476364311</c:v>
                </c:pt>
                <c:pt idx="18">
                  <c:v>56831.452843304935</c:v>
                </c:pt>
                <c:pt idx="19">
                  <c:v>54010.649000761434</c:v>
                </c:pt>
                <c:pt idx="20">
                  <c:v>48156.994145807817</c:v>
                </c:pt>
                <c:pt idx="21">
                  <c:v>46374.458818945641</c:v>
                </c:pt>
                <c:pt idx="22">
                  <c:v>43868.570216864144</c:v>
                </c:pt>
                <c:pt idx="23">
                  <c:v>41750.265166642304</c:v>
                </c:pt>
                <c:pt idx="24">
                  <c:v>39877.529421231862</c:v>
                </c:pt>
                <c:pt idx="25">
                  <c:v>37413.718936993755</c:v>
                </c:pt>
                <c:pt idx="26">
                  <c:v>35474.131260466864</c:v>
                </c:pt>
                <c:pt idx="27">
                  <c:v>32696.996277197144</c:v>
                </c:pt>
                <c:pt idx="28">
                  <c:v>31249.411366247343</c:v>
                </c:pt>
                <c:pt idx="29">
                  <c:v>30525.159267346757</c:v>
                </c:pt>
                <c:pt idx="30">
                  <c:v>27097.349827758677</c:v>
                </c:pt>
                <c:pt idx="31">
                  <c:v>25442.377912670356</c:v>
                </c:pt>
                <c:pt idx="32">
                  <c:v>24708.822610635008</c:v>
                </c:pt>
                <c:pt idx="33">
                  <c:v>25022.222023491697</c:v>
                </c:pt>
                <c:pt idx="34">
                  <c:v>24686.6668780484</c:v>
                </c:pt>
                <c:pt idx="35">
                  <c:v>25164.295044975468</c:v>
                </c:pt>
                <c:pt idx="36">
                  <c:v>24367.528851240088</c:v>
                </c:pt>
                <c:pt idx="37">
                  <c:v>23691.972788065716</c:v>
                </c:pt>
                <c:pt idx="38">
                  <c:v>24170.572525648837</c:v>
                </c:pt>
                <c:pt idx="39">
                  <c:v>23928.334298853617</c:v>
                </c:pt>
                <c:pt idx="40">
                  <c:v>24503.241933979636</c:v>
                </c:pt>
                <c:pt idx="41">
                  <c:v>24840.064242804601</c:v>
                </c:pt>
                <c:pt idx="42">
                  <c:v>24401.015425335558</c:v>
                </c:pt>
                <c:pt idx="43">
                  <c:v>23909.739608098815</c:v>
                </c:pt>
                <c:pt idx="44">
                  <c:v>24332.208529818407</c:v>
                </c:pt>
                <c:pt idx="45">
                  <c:v>25092.958609423433</c:v>
                </c:pt>
                <c:pt idx="46">
                  <c:v>25110.518219279464</c:v>
                </c:pt>
                <c:pt idx="47">
                  <c:v>25324.06457970315</c:v>
                </c:pt>
                <c:pt idx="48">
                  <c:v>25523.74446665146</c:v>
                </c:pt>
                <c:pt idx="49">
                  <c:v>25156.409917696034</c:v>
                </c:pt>
                <c:pt idx="50">
                  <c:v>28192.666692396982</c:v>
                </c:pt>
                <c:pt idx="51">
                  <c:v>27491.61571684606</c:v>
                </c:pt>
                <c:pt idx="52">
                  <c:v>27441.751791632076</c:v>
                </c:pt>
                <c:pt idx="53">
                  <c:v>27139.575031151955</c:v>
                </c:pt>
                <c:pt idx="54">
                  <c:v>27212.567687589264</c:v>
                </c:pt>
                <c:pt idx="55">
                  <c:v>27487.185803304568</c:v>
                </c:pt>
                <c:pt idx="56">
                  <c:v>28280.422952545883</c:v>
                </c:pt>
                <c:pt idx="57">
                  <c:v>28406.685820384093</c:v>
                </c:pt>
                <c:pt idx="58">
                  <c:v>28506.532876222933</c:v>
                </c:pt>
                <c:pt idx="59">
                  <c:v>28085.011948438972</c:v>
                </c:pt>
                <c:pt idx="60">
                  <c:v>80332.26874652227</c:v>
                </c:pt>
                <c:pt idx="61">
                  <c:v>80691.810171564939</c:v>
                </c:pt>
                <c:pt idx="62">
                  <c:v>81600.611277179458</c:v>
                </c:pt>
                <c:pt idx="63">
                  <c:v>81515.769530607227</c:v>
                </c:pt>
                <c:pt idx="64">
                  <c:v>81877.796733937343</c:v>
                </c:pt>
                <c:pt idx="65">
                  <c:v>152894.32675504038</c:v>
                </c:pt>
                <c:pt idx="66">
                  <c:v>151399.5213901191</c:v>
                </c:pt>
                <c:pt idx="67">
                  <c:v>149629.72837129416</c:v>
                </c:pt>
                <c:pt idx="68">
                  <c:v>149473.61692486302</c:v>
                </c:pt>
                <c:pt idx="69">
                  <c:v>150359.88810692829</c:v>
                </c:pt>
                <c:pt idx="70">
                  <c:v>169688.03516414334</c:v>
                </c:pt>
                <c:pt idx="71">
                  <c:v>172468.97806255671</c:v>
                </c:pt>
                <c:pt idx="72">
                  <c:v>174292.26851278817</c:v>
                </c:pt>
                <c:pt idx="73">
                  <c:v>175343.6469606194</c:v>
                </c:pt>
                <c:pt idx="74">
                  <c:v>175906.59105908807</c:v>
                </c:pt>
                <c:pt idx="75">
                  <c:v>176794.68760058263</c:v>
                </c:pt>
                <c:pt idx="76">
                  <c:v>175946.8440050963</c:v>
                </c:pt>
                <c:pt idx="77">
                  <c:v>175962.71166685713</c:v>
                </c:pt>
                <c:pt idx="78">
                  <c:v>176129.5300672545</c:v>
                </c:pt>
                <c:pt idx="79">
                  <c:v>176406.4883464961</c:v>
                </c:pt>
                <c:pt idx="80">
                  <c:v>180961.22193649222</c:v>
                </c:pt>
                <c:pt idx="81">
                  <c:v>181003.58978902458</c:v>
                </c:pt>
                <c:pt idx="82">
                  <c:v>180184.99191092281</c:v>
                </c:pt>
                <c:pt idx="83">
                  <c:v>179025.39601375596</c:v>
                </c:pt>
                <c:pt idx="84">
                  <c:v>177394.95327631492</c:v>
                </c:pt>
                <c:pt idx="85">
                  <c:v>183297.01655076238</c:v>
                </c:pt>
                <c:pt idx="86">
                  <c:v>181058.49568476158</c:v>
                </c:pt>
                <c:pt idx="87">
                  <c:v>178958.53937916577</c:v>
                </c:pt>
                <c:pt idx="88">
                  <c:v>177458.63720156412</c:v>
                </c:pt>
                <c:pt idx="89">
                  <c:v>175696.85872008096</c:v>
                </c:pt>
                <c:pt idx="90">
                  <c:v>159649.1554749136</c:v>
                </c:pt>
              </c:numCache>
            </c:numRef>
          </c:val>
          <c:smooth val="0"/>
          <c:extLst>
            <c:ext xmlns:c16="http://schemas.microsoft.com/office/drawing/2014/chart" uri="{C3380CC4-5D6E-409C-BE32-E72D297353CC}">
              <c16:uniqueId val="{00000000-0B89-4DB3-B1FB-B9C16E789891}"/>
            </c:ext>
          </c:extLst>
        </c:ser>
        <c:ser>
          <c:idx val="1"/>
          <c:order val="1"/>
          <c:tx>
            <c:strRef>
              <c:f>'6.2-SES2'!$A$8</c:f>
              <c:strCache>
                <c:ptCount val="1"/>
                <c:pt idx="0">
                  <c:v>Public transfer outflows</c:v>
                </c:pt>
              </c:strCache>
            </c:strRef>
          </c:tx>
          <c:spPr>
            <a:ln w="28575" cap="rnd">
              <a:solidFill>
                <a:schemeClr val="accent2"/>
              </a:solidFill>
              <a:round/>
            </a:ln>
            <a:effectLst/>
          </c:spPr>
          <c:marker>
            <c:symbol val="none"/>
          </c:marker>
          <c:cat>
            <c:strRef>
              <c:f>'6.2-SES2'!$B$4:$CN$4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'6.2-SES2'!$B$8:$CN$8</c:f>
              <c:numCache>
                <c:formatCode>_-* #,##0_-;\-* #,##0_-;_-* "-"??_-;_-@_-</c:formatCode>
                <c:ptCount val="91"/>
                <c:pt idx="0">
                  <c:v>5316.6503695718602</c:v>
                </c:pt>
                <c:pt idx="1">
                  <c:v>5227.0958993135491</c:v>
                </c:pt>
                <c:pt idx="2">
                  <c:v>6274.5921572100069</c:v>
                </c:pt>
                <c:pt idx="3">
                  <c:v>6974.351047498114</c:v>
                </c:pt>
                <c:pt idx="4">
                  <c:v>7588.7065946363664</c:v>
                </c:pt>
                <c:pt idx="5">
                  <c:v>8336.573624749235</c:v>
                </c:pt>
                <c:pt idx="6">
                  <c:v>8827.4032471908267</c:v>
                </c:pt>
                <c:pt idx="7">
                  <c:v>9205.4987072436452</c:v>
                </c:pt>
                <c:pt idx="8">
                  <c:v>9562.4982578570489</c:v>
                </c:pt>
                <c:pt idx="9">
                  <c:v>9985.0787163021978</c:v>
                </c:pt>
                <c:pt idx="10">
                  <c:v>11213.935445112327</c:v>
                </c:pt>
                <c:pt idx="11">
                  <c:v>11523.632324263373</c:v>
                </c:pt>
                <c:pt idx="12">
                  <c:v>11895.96516882857</c:v>
                </c:pt>
                <c:pt idx="13">
                  <c:v>12225.136980252269</c:v>
                </c:pt>
                <c:pt idx="14">
                  <c:v>12744.945091499703</c:v>
                </c:pt>
                <c:pt idx="15">
                  <c:v>14693.123200263064</c:v>
                </c:pt>
                <c:pt idx="16">
                  <c:v>16575.91993032557</c:v>
                </c:pt>
                <c:pt idx="17">
                  <c:v>19182.861305043982</c:v>
                </c:pt>
                <c:pt idx="18">
                  <c:v>22938.885072206431</c:v>
                </c:pt>
                <c:pt idx="19">
                  <c:v>27710.991162634429</c:v>
                </c:pt>
                <c:pt idx="20">
                  <c:v>33869.08653405479</c:v>
                </c:pt>
                <c:pt idx="21">
                  <c:v>39127.675229034372</c:v>
                </c:pt>
                <c:pt idx="22">
                  <c:v>44536.755784894733</c:v>
                </c:pt>
                <c:pt idx="23">
                  <c:v>49260.771473829896</c:v>
                </c:pt>
                <c:pt idx="24">
                  <c:v>53107.985053295801</c:v>
                </c:pt>
                <c:pt idx="25">
                  <c:v>57930.558648896666</c:v>
                </c:pt>
                <c:pt idx="26">
                  <c:v>61051.843424086343</c:v>
                </c:pt>
                <c:pt idx="27">
                  <c:v>63447.525525191399</c:v>
                </c:pt>
                <c:pt idx="28">
                  <c:v>65604.014167448215</c:v>
                </c:pt>
                <c:pt idx="29">
                  <c:v>67513.233661480132</c:v>
                </c:pt>
                <c:pt idx="30">
                  <c:v>69468.424235834886</c:v>
                </c:pt>
                <c:pt idx="31">
                  <c:v>70398.979704819751</c:v>
                </c:pt>
                <c:pt idx="32">
                  <c:v>70944.345311011901</c:v>
                </c:pt>
                <c:pt idx="33">
                  <c:v>71268.139155648925</c:v>
                </c:pt>
                <c:pt idx="34">
                  <c:v>71495.954332697336</c:v>
                </c:pt>
                <c:pt idx="35">
                  <c:v>71603.787511077608</c:v>
                </c:pt>
                <c:pt idx="36">
                  <c:v>71586.356213075356</c:v>
                </c:pt>
                <c:pt idx="37">
                  <c:v>71641.853189482674</c:v>
                </c:pt>
                <c:pt idx="38">
                  <c:v>71604.729248192976</c:v>
                </c:pt>
                <c:pt idx="39">
                  <c:v>71363.581946290229</c:v>
                </c:pt>
                <c:pt idx="40">
                  <c:v>70912.992403787401</c:v>
                </c:pt>
                <c:pt idx="41">
                  <c:v>70841.650599619228</c:v>
                </c:pt>
                <c:pt idx="42">
                  <c:v>70687.673897110653</c:v>
                </c:pt>
                <c:pt idx="43">
                  <c:v>70429.306830124289</c:v>
                </c:pt>
                <c:pt idx="44">
                  <c:v>70316.538214788408</c:v>
                </c:pt>
                <c:pt idx="45">
                  <c:v>70282.211001291478</c:v>
                </c:pt>
                <c:pt idx="46">
                  <c:v>69820.894851683974</c:v>
                </c:pt>
                <c:pt idx="47">
                  <c:v>69471.944658690016</c:v>
                </c:pt>
                <c:pt idx="48">
                  <c:v>69016.877580256361</c:v>
                </c:pt>
                <c:pt idx="49">
                  <c:v>68665.430819296918</c:v>
                </c:pt>
                <c:pt idx="50">
                  <c:v>68742.618298975809</c:v>
                </c:pt>
                <c:pt idx="51">
                  <c:v>68628.880876680196</c:v>
                </c:pt>
                <c:pt idx="52">
                  <c:v>68491.045234853344</c:v>
                </c:pt>
                <c:pt idx="53">
                  <c:v>68496.73105962298</c:v>
                </c:pt>
                <c:pt idx="54">
                  <c:v>67976.458956391565</c:v>
                </c:pt>
                <c:pt idx="55">
                  <c:v>67876.984579725118</c:v>
                </c:pt>
                <c:pt idx="56">
                  <c:v>66758.354109397347</c:v>
                </c:pt>
                <c:pt idx="57">
                  <c:v>64992.074401403799</c:v>
                </c:pt>
                <c:pt idx="58">
                  <c:v>62905.297507931878</c:v>
                </c:pt>
                <c:pt idx="59">
                  <c:v>60750.38759191869</c:v>
                </c:pt>
                <c:pt idx="60">
                  <c:v>59870.351734919481</c:v>
                </c:pt>
                <c:pt idx="61">
                  <c:v>57445.744965627964</c:v>
                </c:pt>
                <c:pt idx="62">
                  <c:v>55137.030034715048</c:v>
                </c:pt>
                <c:pt idx="63">
                  <c:v>52546.671656785969</c:v>
                </c:pt>
                <c:pt idx="64">
                  <c:v>49806.623605121007</c:v>
                </c:pt>
                <c:pt idx="65">
                  <c:v>48403.257817758429</c:v>
                </c:pt>
                <c:pt idx="66">
                  <c:v>45139.874672304752</c:v>
                </c:pt>
                <c:pt idx="67">
                  <c:v>42053.663200922623</c:v>
                </c:pt>
                <c:pt idx="68">
                  <c:v>39495.668283838204</c:v>
                </c:pt>
                <c:pt idx="69">
                  <c:v>37350.236537279066</c:v>
                </c:pt>
                <c:pt idx="70">
                  <c:v>37722.836671772289</c:v>
                </c:pt>
                <c:pt idx="71">
                  <c:v>36914.573806265638</c:v>
                </c:pt>
                <c:pt idx="72">
                  <c:v>36328.758828127815</c:v>
                </c:pt>
                <c:pt idx="73">
                  <c:v>35686.611768342111</c:v>
                </c:pt>
                <c:pt idx="74">
                  <c:v>35248.139155942663</c:v>
                </c:pt>
                <c:pt idx="75">
                  <c:v>36356.274673695771</c:v>
                </c:pt>
                <c:pt idx="76">
                  <c:v>35628.409224457835</c:v>
                </c:pt>
                <c:pt idx="77">
                  <c:v>35071.810281631522</c:v>
                </c:pt>
                <c:pt idx="78">
                  <c:v>34666.750049503054</c:v>
                </c:pt>
                <c:pt idx="79">
                  <c:v>34377.915531601211</c:v>
                </c:pt>
                <c:pt idx="80">
                  <c:v>36110.998481770897</c:v>
                </c:pt>
                <c:pt idx="81">
                  <c:v>36264.100916439464</c:v>
                </c:pt>
                <c:pt idx="82">
                  <c:v>36370.20228281022</c:v>
                </c:pt>
                <c:pt idx="83">
                  <c:v>36601.185471426434</c:v>
                </c:pt>
                <c:pt idx="84">
                  <c:v>36755.291754479433</c:v>
                </c:pt>
                <c:pt idx="85">
                  <c:v>38555.461146638918</c:v>
                </c:pt>
                <c:pt idx="86">
                  <c:v>38673.38843484965</c:v>
                </c:pt>
                <c:pt idx="87">
                  <c:v>38847.616144869091</c:v>
                </c:pt>
                <c:pt idx="88">
                  <c:v>38903.655961559169</c:v>
                </c:pt>
                <c:pt idx="89">
                  <c:v>38902.034120257071</c:v>
                </c:pt>
                <c:pt idx="90">
                  <c:v>40536.949545616095</c:v>
                </c:pt>
              </c:numCache>
            </c:numRef>
          </c:val>
          <c:smooth val="0"/>
          <c:extLst>
            <c:ext xmlns:c16="http://schemas.microsoft.com/office/drawing/2014/chart" uri="{C3380CC4-5D6E-409C-BE32-E72D297353CC}">
              <c16:uniqueId val="{00000001-0B89-4DB3-B1FB-B9C16E789891}"/>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max val="250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Grupo 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'6.2-SES3'!$A$7</c:f>
              <c:strCache>
                <c:ptCount val="1"/>
                <c:pt idx="0">
                  <c:v>Public transfer, inflows</c:v>
                </c:pt>
              </c:strCache>
            </c:strRef>
          </c:tx>
          <c:spPr>
            <a:ln w="28575" cap="rnd">
              <a:solidFill>
                <a:schemeClr val="accent1"/>
              </a:solidFill>
              <a:round/>
            </a:ln>
            <a:effectLst/>
          </c:spPr>
          <c:marker>
            <c:symbol val="none"/>
          </c:marker>
          <c:cat>
            <c:strRef>
              <c:f>'6.2-SES3'!$B$4:$CN$4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'6.2-SES3'!$B$7:$CN$7</c:f>
              <c:numCache>
                <c:formatCode>_-* #,##0_-;\-* #,##0_-;_-* "-"??_-;_-@_-</c:formatCode>
                <c:ptCount val="91"/>
                <c:pt idx="0">
                  <c:v>30513.860716911655</c:v>
                </c:pt>
                <c:pt idx="1">
                  <c:v>27160.523447828764</c:v>
                </c:pt>
                <c:pt idx="2">
                  <c:v>28530.404036479908</c:v>
                </c:pt>
                <c:pt idx="3">
                  <c:v>32818.334110032447</c:v>
                </c:pt>
                <c:pt idx="4">
                  <c:v>39478.221947228165</c:v>
                </c:pt>
                <c:pt idx="5">
                  <c:v>41296.075005290571</c:v>
                </c:pt>
                <c:pt idx="6">
                  <c:v>42334.94584529147</c:v>
                </c:pt>
                <c:pt idx="7">
                  <c:v>42908.362217821916</c:v>
                </c:pt>
                <c:pt idx="8">
                  <c:v>44013.085243821712</c:v>
                </c:pt>
                <c:pt idx="9">
                  <c:v>43838.243392925448</c:v>
                </c:pt>
                <c:pt idx="10">
                  <c:v>44226.231113806076</c:v>
                </c:pt>
                <c:pt idx="11">
                  <c:v>45178.144194184053</c:v>
                </c:pt>
                <c:pt idx="12">
                  <c:v>45706.205262693249</c:v>
                </c:pt>
                <c:pt idx="13">
                  <c:v>46025.763616228258</c:v>
                </c:pt>
                <c:pt idx="14">
                  <c:v>46259.897544288622</c:v>
                </c:pt>
                <c:pt idx="15">
                  <c:v>46924.076568710399</c:v>
                </c:pt>
                <c:pt idx="16">
                  <c:v>47692.815055349834</c:v>
                </c:pt>
                <c:pt idx="17">
                  <c:v>49463.118474409566</c:v>
                </c:pt>
                <c:pt idx="18">
                  <c:v>69804.648919146523</c:v>
                </c:pt>
                <c:pt idx="19">
                  <c:v>77390.325372997948</c:v>
                </c:pt>
                <c:pt idx="20">
                  <c:v>71676.864104424007</c:v>
                </c:pt>
                <c:pt idx="21">
                  <c:v>68213.013866081601</c:v>
                </c:pt>
                <c:pt idx="22">
                  <c:v>62495.098435918226</c:v>
                </c:pt>
                <c:pt idx="23">
                  <c:v>57519.174377775627</c:v>
                </c:pt>
                <c:pt idx="24">
                  <c:v>52966.196048668229</c:v>
                </c:pt>
                <c:pt idx="25">
                  <c:v>47265.071144262343</c:v>
                </c:pt>
                <c:pt idx="26">
                  <c:v>43224.021705290208</c:v>
                </c:pt>
                <c:pt idx="27">
                  <c:v>36908.104187284189</c:v>
                </c:pt>
                <c:pt idx="28">
                  <c:v>33433.8238358456</c:v>
                </c:pt>
                <c:pt idx="29">
                  <c:v>31712.302309285078</c:v>
                </c:pt>
                <c:pt idx="30">
                  <c:v>28784.9654344464</c:v>
                </c:pt>
                <c:pt idx="31">
                  <c:v>25688.814140643455</c:v>
                </c:pt>
                <c:pt idx="32">
                  <c:v>24287.135319188506</c:v>
                </c:pt>
                <c:pt idx="33">
                  <c:v>24640.990070254156</c:v>
                </c:pt>
                <c:pt idx="34">
                  <c:v>23911.176702271758</c:v>
                </c:pt>
                <c:pt idx="35">
                  <c:v>24076.775914941602</c:v>
                </c:pt>
                <c:pt idx="36">
                  <c:v>22890.111363684777</c:v>
                </c:pt>
                <c:pt idx="37">
                  <c:v>21656.420174409468</c:v>
                </c:pt>
                <c:pt idx="38">
                  <c:v>22256.535767044443</c:v>
                </c:pt>
                <c:pt idx="39">
                  <c:v>22049.558930027921</c:v>
                </c:pt>
                <c:pt idx="40">
                  <c:v>21505.600478043914</c:v>
                </c:pt>
                <c:pt idx="41">
                  <c:v>22050.333893273229</c:v>
                </c:pt>
                <c:pt idx="42">
                  <c:v>21407.188127530266</c:v>
                </c:pt>
                <c:pt idx="43">
                  <c:v>20253.967604675589</c:v>
                </c:pt>
                <c:pt idx="44">
                  <c:v>20780.76246635001</c:v>
                </c:pt>
                <c:pt idx="45">
                  <c:v>21157.020413125199</c:v>
                </c:pt>
                <c:pt idx="46">
                  <c:v>20900.308616058388</c:v>
                </c:pt>
                <c:pt idx="47">
                  <c:v>20958.208142393862</c:v>
                </c:pt>
                <c:pt idx="48">
                  <c:v>21263.437746663869</c:v>
                </c:pt>
                <c:pt idx="49">
                  <c:v>20540.818389154352</c:v>
                </c:pt>
                <c:pt idx="50">
                  <c:v>24510.456498175423</c:v>
                </c:pt>
                <c:pt idx="51">
                  <c:v>24365.415999078534</c:v>
                </c:pt>
                <c:pt idx="52">
                  <c:v>24930.360538159664</c:v>
                </c:pt>
                <c:pt idx="53">
                  <c:v>25030.159947891349</c:v>
                </c:pt>
                <c:pt idx="54">
                  <c:v>25556.822280818065</c:v>
                </c:pt>
                <c:pt idx="55">
                  <c:v>25254.497718729737</c:v>
                </c:pt>
                <c:pt idx="56">
                  <c:v>26130.367053281178</c:v>
                </c:pt>
                <c:pt idx="57">
                  <c:v>25781.334806662027</c:v>
                </c:pt>
                <c:pt idx="58">
                  <c:v>25783.433149484088</c:v>
                </c:pt>
                <c:pt idx="59">
                  <c:v>24972.934448268745</c:v>
                </c:pt>
                <c:pt idx="60">
                  <c:v>85261.412302602097</c:v>
                </c:pt>
                <c:pt idx="61">
                  <c:v>84675.824948415218</c:v>
                </c:pt>
                <c:pt idx="62">
                  <c:v>85111.865329931694</c:v>
                </c:pt>
                <c:pt idx="63">
                  <c:v>86162.042528443519</c:v>
                </c:pt>
                <c:pt idx="64">
                  <c:v>88279.072903363602</c:v>
                </c:pt>
                <c:pt idx="65">
                  <c:v>176584.06829056217</c:v>
                </c:pt>
                <c:pt idx="66">
                  <c:v>182037.06265972357</c:v>
                </c:pt>
                <c:pt idx="67">
                  <c:v>185952.17890551011</c:v>
                </c:pt>
                <c:pt idx="68">
                  <c:v>189227.79792809588</c:v>
                </c:pt>
                <c:pt idx="69">
                  <c:v>191104.36044515538</c:v>
                </c:pt>
                <c:pt idx="70">
                  <c:v>216135.07317783745</c:v>
                </c:pt>
                <c:pt idx="71">
                  <c:v>217089.13842734456</c:v>
                </c:pt>
                <c:pt idx="72">
                  <c:v>218013.99153072177</c:v>
                </c:pt>
                <c:pt idx="73">
                  <c:v>218124.91181695997</c:v>
                </c:pt>
                <c:pt idx="74">
                  <c:v>219426.06554576376</c:v>
                </c:pt>
                <c:pt idx="75">
                  <c:v>220917.86027170758</c:v>
                </c:pt>
                <c:pt idx="76">
                  <c:v>220932.67983236664</c:v>
                </c:pt>
                <c:pt idx="77">
                  <c:v>219882.90534924879</c:v>
                </c:pt>
                <c:pt idx="78">
                  <c:v>218703.85795358583</c:v>
                </c:pt>
                <c:pt idx="79">
                  <c:v>217406.87464732851</c:v>
                </c:pt>
                <c:pt idx="80">
                  <c:v>220416.90663273135</c:v>
                </c:pt>
                <c:pt idx="81">
                  <c:v>218359.48509759197</c:v>
                </c:pt>
                <c:pt idx="82">
                  <c:v>216902.29033010136</c:v>
                </c:pt>
                <c:pt idx="83">
                  <c:v>215729.75328260459</c:v>
                </c:pt>
                <c:pt idx="84">
                  <c:v>214639.50222777927</c:v>
                </c:pt>
                <c:pt idx="85">
                  <c:v>223447.37083832544</c:v>
                </c:pt>
                <c:pt idx="86">
                  <c:v>221598.67241397945</c:v>
                </c:pt>
                <c:pt idx="87">
                  <c:v>219663.34429465042</c:v>
                </c:pt>
                <c:pt idx="88">
                  <c:v>218327.02212734782</c:v>
                </c:pt>
                <c:pt idx="89">
                  <c:v>216448.08443608569</c:v>
                </c:pt>
                <c:pt idx="90">
                  <c:v>195358.16062963114</c:v>
                </c:pt>
              </c:numCache>
            </c:numRef>
          </c:val>
          <c:smooth val="0"/>
          <c:extLst>
            <c:ext xmlns:c16="http://schemas.microsoft.com/office/drawing/2014/chart" uri="{C3380CC4-5D6E-409C-BE32-E72D297353CC}">
              <c16:uniqueId val="{00000000-4AF8-4A0F-9714-61A2976BA1D6}"/>
            </c:ext>
          </c:extLst>
        </c:ser>
        <c:ser>
          <c:idx val="1"/>
          <c:order val="1"/>
          <c:tx>
            <c:strRef>
              <c:f>'6.2-SES3'!$A$8</c:f>
              <c:strCache>
                <c:ptCount val="1"/>
                <c:pt idx="0">
                  <c:v>Public transfer outflows</c:v>
                </c:pt>
              </c:strCache>
            </c:strRef>
          </c:tx>
          <c:spPr>
            <a:ln w="28575" cap="rnd">
              <a:solidFill>
                <a:schemeClr val="accent2"/>
              </a:solidFill>
              <a:round/>
            </a:ln>
            <a:effectLst/>
          </c:spPr>
          <c:marker>
            <c:symbol val="none"/>
          </c:marker>
          <c:cat>
            <c:strRef>
              <c:f>'6.2-SES3'!$B$4:$CN$4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'6.2-SES3'!$B$8:$CN$8</c:f>
              <c:numCache>
                <c:formatCode>_-* #,##0_-;\-* #,##0_-;_-* "-"??_-;_-@_-</c:formatCode>
                <c:ptCount val="91"/>
                <c:pt idx="0">
                  <c:v>9429.5631076258996</c:v>
                </c:pt>
                <c:pt idx="1">
                  <c:v>8779.0705673111461</c:v>
                </c:pt>
                <c:pt idx="2">
                  <c:v>9996.1579276718858</c:v>
                </c:pt>
                <c:pt idx="3">
                  <c:v>10688.139633869263</c:v>
                </c:pt>
                <c:pt idx="4">
                  <c:v>11320.163980037243</c:v>
                </c:pt>
                <c:pt idx="5">
                  <c:v>12881.729844444571</c:v>
                </c:pt>
                <c:pt idx="6">
                  <c:v>13420.371800550271</c:v>
                </c:pt>
                <c:pt idx="7">
                  <c:v>13921.409352804894</c:v>
                </c:pt>
                <c:pt idx="8">
                  <c:v>14337.5711700843</c:v>
                </c:pt>
                <c:pt idx="9">
                  <c:v>14910.119298103005</c:v>
                </c:pt>
                <c:pt idx="10">
                  <c:v>20325.119316276581</c:v>
                </c:pt>
                <c:pt idx="11">
                  <c:v>20971.469718348093</c:v>
                </c:pt>
                <c:pt idx="12">
                  <c:v>21625.230497827582</c:v>
                </c:pt>
                <c:pt idx="13">
                  <c:v>22115.134747066375</c:v>
                </c:pt>
                <c:pt idx="14">
                  <c:v>22738.621090805555</c:v>
                </c:pt>
                <c:pt idx="15">
                  <c:v>28262.740401558814</c:v>
                </c:pt>
                <c:pt idx="16">
                  <c:v>31429.262036240027</c:v>
                </c:pt>
                <c:pt idx="17">
                  <c:v>33725.298354584025</c:v>
                </c:pt>
                <c:pt idx="18">
                  <c:v>37525.918617963805</c:v>
                </c:pt>
                <c:pt idx="19">
                  <c:v>41839.164387481083</c:v>
                </c:pt>
                <c:pt idx="20">
                  <c:v>52354.363695392036</c:v>
                </c:pt>
                <c:pt idx="21">
                  <c:v>58819.558379807881</c:v>
                </c:pt>
                <c:pt idx="22">
                  <c:v>66566.951790946259</c:v>
                </c:pt>
                <c:pt idx="23">
                  <c:v>74237.823654482752</c:v>
                </c:pt>
                <c:pt idx="24">
                  <c:v>82925.70134196266</c:v>
                </c:pt>
                <c:pt idx="25">
                  <c:v>96709.941883627602</c:v>
                </c:pt>
                <c:pt idx="26">
                  <c:v>105206.18140068839</c:v>
                </c:pt>
                <c:pt idx="27">
                  <c:v>112885.19292968944</c:v>
                </c:pt>
                <c:pt idx="28">
                  <c:v>120310.74505239475</c:v>
                </c:pt>
                <c:pt idx="29">
                  <c:v>126325.64163311289</c:v>
                </c:pt>
                <c:pt idx="30">
                  <c:v>132789.1132593769</c:v>
                </c:pt>
                <c:pt idx="31">
                  <c:v>136607.36589522674</c:v>
                </c:pt>
                <c:pt idx="32">
                  <c:v>139795.78341397987</c:v>
                </c:pt>
                <c:pt idx="33">
                  <c:v>141873.14149312608</c:v>
                </c:pt>
                <c:pt idx="34">
                  <c:v>144193.47210422825</c:v>
                </c:pt>
                <c:pt idx="35">
                  <c:v>146160.26611243398</c:v>
                </c:pt>
                <c:pt idx="36">
                  <c:v>147782.96912850105</c:v>
                </c:pt>
                <c:pt idx="37">
                  <c:v>149277.12968498224</c:v>
                </c:pt>
                <c:pt idx="38">
                  <c:v>151447.44288947279</c:v>
                </c:pt>
                <c:pt idx="39">
                  <c:v>152823.73173547114</c:v>
                </c:pt>
                <c:pt idx="40">
                  <c:v>153655.3702019538</c:v>
                </c:pt>
                <c:pt idx="41">
                  <c:v>155200.60118370404</c:v>
                </c:pt>
                <c:pt idx="42">
                  <c:v>155760.62123272868</c:v>
                </c:pt>
                <c:pt idx="43">
                  <c:v>155583.0101119972</c:v>
                </c:pt>
                <c:pt idx="44">
                  <c:v>155233.98890745355</c:v>
                </c:pt>
                <c:pt idx="45">
                  <c:v>154942.53786308953</c:v>
                </c:pt>
                <c:pt idx="46">
                  <c:v>153682.21170165483</c:v>
                </c:pt>
                <c:pt idx="47">
                  <c:v>153177.03277906941</c:v>
                </c:pt>
                <c:pt idx="48">
                  <c:v>152487.93122566503</c:v>
                </c:pt>
                <c:pt idx="49">
                  <c:v>152143.64809527164</c:v>
                </c:pt>
                <c:pt idx="50">
                  <c:v>153150.68611155372</c:v>
                </c:pt>
                <c:pt idx="51">
                  <c:v>153190.42561350937</c:v>
                </c:pt>
                <c:pt idx="52">
                  <c:v>152930.8153159871</c:v>
                </c:pt>
                <c:pt idx="53">
                  <c:v>152482.80600033287</c:v>
                </c:pt>
                <c:pt idx="54">
                  <c:v>151749.8031128218</c:v>
                </c:pt>
                <c:pt idx="55">
                  <c:v>153176.97558333763</c:v>
                </c:pt>
                <c:pt idx="56">
                  <c:v>151402.6254431124</c:v>
                </c:pt>
                <c:pt idx="57">
                  <c:v>148894.04295302418</c:v>
                </c:pt>
                <c:pt idx="58">
                  <c:v>146093.80548827135</c:v>
                </c:pt>
                <c:pt idx="59">
                  <c:v>142196.39365857988</c:v>
                </c:pt>
                <c:pt idx="60">
                  <c:v>143312.60942788384</c:v>
                </c:pt>
                <c:pt idx="61">
                  <c:v>138776.83044844013</c:v>
                </c:pt>
                <c:pt idx="62">
                  <c:v>133372.45846489834</c:v>
                </c:pt>
                <c:pt idx="63">
                  <c:v>127837.94157655805</c:v>
                </c:pt>
                <c:pt idx="64">
                  <c:v>122107.02388015208</c:v>
                </c:pt>
                <c:pt idx="65">
                  <c:v>122368.38392790503</c:v>
                </c:pt>
                <c:pt idx="66">
                  <c:v>116167.75688622255</c:v>
                </c:pt>
                <c:pt idx="67">
                  <c:v>110805.34433290889</c:v>
                </c:pt>
                <c:pt idx="68">
                  <c:v>105704.07461785148</c:v>
                </c:pt>
                <c:pt idx="69">
                  <c:v>101793.735831149</c:v>
                </c:pt>
                <c:pt idx="70">
                  <c:v>106005.10926130289</c:v>
                </c:pt>
                <c:pt idx="71">
                  <c:v>103690.11951338137</c:v>
                </c:pt>
                <c:pt idx="72">
                  <c:v>102361.22516153599</c:v>
                </c:pt>
                <c:pt idx="73">
                  <c:v>102039.81420300801</c:v>
                </c:pt>
                <c:pt idx="74">
                  <c:v>102907.04163687163</c:v>
                </c:pt>
                <c:pt idx="75">
                  <c:v>112004.79403114651</c:v>
                </c:pt>
                <c:pt idx="76">
                  <c:v>114484.14264174129</c:v>
                </c:pt>
                <c:pt idx="77">
                  <c:v>117172.18054829382</c:v>
                </c:pt>
                <c:pt idx="78">
                  <c:v>118943.60752742397</c:v>
                </c:pt>
                <c:pt idx="79">
                  <c:v>119252.33503289479</c:v>
                </c:pt>
                <c:pt idx="80">
                  <c:v>128085.35771405904</c:v>
                </c:pt>
                <c:pt idx="81">
                  <c:v>127572.3934852458</c:v>
                </c:pt>
                <c:pt idx="82">
                  <c:v>128919.49066628738</c:v>
                </c:pt>
                <c:pt idx="83">
                  <c:v>130190.22412288291</c:v>
                </c:pt>
                <c:pt idx="84">
                  <c:v>131831.77666595555</c:v>
                </c:pt>
                <c:pt idx="85">
                  <c:v>142969.63168109296</c:v>
                </c:pt>
                <c:pt idx="86">
                  <c:v>145183.24095331287</c:v>
                </c:pt>
                <c:pt idx="87">
                  <c:v>147452.10788355477</c:v>
                </c:pt>
                <c:pt idx="88">
                  <c:v>149940.93037311322</c:v>
                </c:pt>
                <c:pt idx="89">
                  <c:v>152487.27646958464</c:v>
                </c:pt>
                <c:pt idx="90">
                  <c:v>165443.92888329207</c:v>
                </c:pt>
              </c:numCache>
            </c:numRef>
          </c:val>
          <c:smooth val="0"/>
          <c:extLst>
            <c:ext xmlns:c16="http://schemas.microsoft.com/office/drawing/2014/chart" uri="{C3380CC4-5D6E-409C-BE32-E72D297353CC}">
              <c16:uniqueId val="{00000001-4AF8-4A0F-9714-61A2976BA1D6}"/>
            </c:ext>
          </c:extLst>
        </c:ser>
        <c:dLbls>
          <c:showLegendKey val="0"/>
          <c:showVal val="0"/>
          <c:showCatName val="0"/>
          <c:showSerName val="0"/>
          <c:showPercent val="0"/>
          <c:showBubbleSize val="0"/>
        </c:dLbls>
        <c:smooth val="0"/>
        <c:axId val="535650232"/>
        <c:axId val="535649904"/>
      </c:lineChart>
      <c:catAx>
        <c:axId val="53565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49904"/>
        <c:crosses val="autoZero"/>
        <c:auto val="1"/>
        <c:lblAlgn val="ctr"/>
        <c:lblOffset val="100"/>
        <c:tickLblSkip val="5"/>
        <c:noMultiLvlLbl val="0"/>
      </c:catAx>
      <c:valAx>
        <c:axId val="535649904"/>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650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0.53728164281750657</c:v>
                </c:pt>
                <c:pt idx="1">
                  <c:v>0.53792697770475939</c:v>
                </c:pt>
                <c:pt idx="2">
                  <c:v>0.53833725644486952</c:v>
                </c:pt>
                <c:pt idx="3">
                  <c:v>0.53854799152795918</c:v>
                </c:pt>
                <c:pt idx="4">
                  <c:v>0.53859158962653486</c:v>
                </c:pt>
                <c:pt idx="5">
                  <c:v>0.53849784799003397</c:v>
                </c:pt>
                <c:pt idx="6">
                  <c:v>0.53826089519432685</c:v>
                </c:pt>
                <c:pt idx="7">
                  <c:v>0.53787515455223955</c:v>
                </c:pt>
                <c:pt idx="8">
                  <c:v>0.53736764570514439</c:v>
                </c:pt>
                <c:pt idx="9">
                  <c:v>0.53676361928318927</c:v>
                </c:pt>
                <c:pt idx="10">
                  <c:v>0.53608679511476509</c:v>
                </c:pt>
                <c:pt idx="11">
                  <c:v>0.53531482231495497</c:v>
                </c:pt>
                <c:pt idx="12">
                  <c:v>0.53444020928054703</c:v>
                </c:pt>
                <c:pt idx="13">
                  <c:v>0.53350583440850685</c:v>
                </c:pt>
                <c:pt idx="14">
                  <c:v>0.53255196728665155</c:v>
                </c:pt>
                <c:pt idx="15">
                  <c:v>0.53161646542105145</c:v>
                </c:pt>
                <c:pt idx="16">
                  <c:v>0.53070783450036196</c:v>
                </c:pt>
                <c:pt idx="17">
                  <c:v>0.52980068300872707</c:v>
                </c:pt>
                <c:pt idx="18">
                  <c:v>0.52888179274048797</c:v>
                </c:pt>
                <c:pt idx="19">
                  <c:v>0.52793982515028259</c:v>
                </c:pt>
                <c:pt idx="20">
                  <c:v>0.52696526839991009</c:v>
                </c:pt>
                <c:pt idx="21">
                  <c:v>0.52599978952671833</c:v>
                </c:pt>
                <c:pt idx="22">
                  <c:v>0.52505329610975737</c:v>
                </c:pt>
                <c:pt idx="23">
                  <c:v>0.52407122318176758</c:v>
                </c:pt>
                <c:pt idx="24">
                  <c:v>0.52300067680458351</c:v>
                </c:pt>
                <c:pt idx="25">
                  <c:v>0.52179003010233294</c:v>
                </c:pt>
                <c:pt idx="26">
                  <c:v>0.5204092570369746</c:v>
                </c:pt>
                <c:pt idx="27">
                  <c:v>0.51889831292173771</c:v>
                </c:pt>
                <c:pt idx="28">
                  <c:v>0.51731084211272005</c:v>
                </c:pt>
                <c:pt idx="29">
                  <c:v>0.51570081762642705</c:v>
                </c:pt>
                <c:pt idx="30">
                  <c:v>0.51412271356528594</c:v>
                </c:pt>
                <c:pt idx="31">
                  <c:v>0.51253606358584647</c:v>
                </c:pt>
                <c:pt idx="32">
                  <c:v>0.51091173809317991</c:v>
                </c:pt>
                <c:pt idx="33">
                  <c:v>0.50931696331998855</c:v>
                </c:pt>
                <c:pt idx="34">
                  <c:v>0.5078131363538545</c:v>
                </c:pt>
                <c:pt idx="35">
                  <c:v>0.50645623689830011</c:v>
                </c:pt>
                <c:pt idx="36">
                  <c:v>0.50519214299617599</c:v>
                </c:pt>
                <c:pt idx="37">
                  <c:v>0.50397824444529871</c:v>
                </c:pt>
                <c:pt idx="38">
                  <c:v>0.5028812267176026</c:v>
                </c:pt>
                <c:pt idx="39">
                  <c:v>0.50196407342313087</c:v>
                </c:pt>
                <c:pt idx="40">
                  <c:v>0.5012862020559482</c:v>
                </c:pt>
                <c:pt idx="41">
                  <c:v>0.50078134865939739</c:v>
                </c:pt>
                <c:pt idx="42">
                  <c:v>0.50039911357195033</c:v>
                </c:pt>
                <c:pt idx="43">
                  <c:v>0.50021655177508351</c:v>
                </c:pt>
                <c:pt idx="44">
                  <c:v>0.50030621598361402</c:v>
                </c:pt>
                <c:pt idx="45">
                  <c:v>0.50073644070945866</c:v>
                </c:pt>
                <c:pt idx="46">
                  <c:v>0.501522204298682</c:v>
                </c:pt>
                <c:pt idx="47">
                  <c:v>0.50259676681480236</c:v>
                </c:pt>
                <c:pt idx="48">
                  <c:v>0.50390524603680775</c:v>
                </c:pt>
                <c:pt idx="49">
                  <c:v>0.50539584765522139</c:v>
                </c:pt>
                <c:pt idx="50">
                  <c:v>0.50701977607934767</c:v>
                </c:pt>
                <c:pt idx="51">
                  <c:v>0.50883119092046081</c:v>
                </c:pt>
                <c:pt idx="52">
                  <c:v>0.51084927187849916</c:v>
                </c:pt>
                <c:pt idx="53">
                  <c:v>0.51297911686371078</c:v>
                </c:pt>
                <c:pt idx="54">
                  <c:v>0.51513120113533828</c:v>
                </c:pt>
                <c:pt idx="55">
                  <c:v>0.51722104489670251</c:v>
                </c:pt>
                <c:pt idx="56">
                  <c:v>0.51927889751317335</c:v>
                </c:pt>
                <c:pt idx="57">
                  <c:v>0.52136115853427734</c:v>
                </c:pt>
                <c:pt idx="58">
                  <c:v>0.52342773010208909</c:v>
                </c:pt>
                <c:pt idx="59">
                  <c:v>0.52544053450813533</c:v>
                </c:pt>
                <c:pt idx="60">
                  <c:v>0.52736335402840495</c:v>
                </c:pt>
                <c:pt idx="61">
                  <c:v>0.52920110288548661</c:v>
                </c:pt>
                <c:pt idx="62">
                  <c:v>0.53098238278439924</c:v>
                </c:pt>
                <c:pt idx="63">
                  <c:v>0.53270786150264082</c:v>
                </c:pt>
                <c:pt idx="64">
                  <c:v>0.53437826992969029</c:v>
                </c:pt>
                <c:pt idx="65">
                  <c:v>0.53599438953544964</c:v>
                </c:pt>
                <c:pt idx="66">
                  <c:v>0.53758505881430363</c:v>
                </c:pt>
                <c:pt idx="67">
                  <c:v>0.53915289928840293</c:v>
                </c:pt>
                <c:pt idx="68">
                  <c:v>0.54066020872556653</c:v>
                </c:pt>
                <c:pt idx="69">
                  <c:v>0.54207030642987564</c:v>
                </c:pt>
                <c:pt idx="70">
                  <c:v>0.54334749757634793</c:v>
                </c:pt>
                <c:pt idx="71">
                  <c:v>0.5444973646796919</c:v>
                </c:pt>
                <c:pt idx="72">
                  <c:v>0.54554862350091393</c:v>
                </c:pt>
                <c:pt idx="73">
                  <c:v>0.54650109723393281</c:v>
                </c:pt>
                <c:pt idx="74">
                  <c:v>0.54735468990997294</c:v>
                </c:pt>
                <c:pt idx="75">
                  <c:v>0.54810935755252332</c:v>
                </c:pt>
                <c:pt idx="76">
                  <c:v>0.54878858784099849</c:v>
                </c:pt>
                <c:pt idx="77">
                  <c:v>0.54939621291304397</c:v>
                </c:pt>
                <c:pt idx="78">
                  <c:v>0.54990345661653151</c:v>
                </c:pt>
                <c:pt idx="79">
                  <c:v>0.55028245147140564</c:v>
                </c:pt>
                <c:pt idx="80">
                  <c:v>0.55050615541131165</c:v>
                </c:pt>
                <c:pt idx="81">
                  <c:v>0.55060265289561905</c:v>
                </c:pt>
                <c:pt idx="82">
                  <c:v>0.55059462011927263</c:v>
                </c:pt>
                <c:pt idx="83">
                  <c:v>0.55044817231378507</c:v>
                </c:pt>
                <c:pt idx="84">
                  <c:v>0.55013030749381231</c:v>
                </c:pt>
                <c:pt idx="85">
                  <c:v>0.54960884229377827</c:v>
                </c:pt>
                <c:pt idx="86">
                  <c:v>0.54886957787478496</c:v>
                </c:pt>
                <c:pt idx="87">
                  <c:v>0.54794010219330658</c:v>
                </c:pt>
                <c:pt idx="88">
                  <c:v>0.54685078906208617</c:v>
                </c:pt>
                <c:pt idx="89">
                  <c:v>0.54563112298886252</c:v>
                </c:pt>
                <c:pt idx="90">
                  <c:v>0.54430975398204307</c:v>
                </c:pt>
                <c:pt idx="91">
                  <c:v>0.54283731177782024</c:v>
                </c:pt>
                <c:pt idx="92">
                  <c:v>0.54119854712073745</c:v>
                </c:pt>
                <c:pt idx="93">
                  <c:v>0.53947118491619794</c:v>
                </c:pt>
                <c:pt idx="94">
                  <c:v>0.5377310326952317</c:v>
                </c:pt>
                <c:pt idx="95">
                  <c:v>0.53605211369462002</c:v>
                </c:pt>
                <c:pt idx="96">
                  <c:v>0.53419911190380986</c:v>
                </c:pt>
                <c:pt idx="97">
                  <c:v>0.53222327062725516</c:v>
                </c:pt>
                <c:pt idx="98">
                  <c:v>0.53045717836493067</c:v>
                </c:pt>
                <c:pt idx="99">
                  <c:v>0.52904353628459366</c:v>
                </c:pt>
                <c:pt idx="100">
                  <c:v>0.52803806782236451</c:v>
                </c:pt>
              </c:numCache>
            </c:numRef>
          </c:val>
          <c:smooth val="0"/>
          <c:extLst>
            <c:ext xmlns:c16="http://schemas.microsoft.com/office/drawing/2014/chart" uri="{C3380CC4-5D6E-409C-BE32-E72D297353CC}">
              <c16:uniqueId val="{00000000-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Support ratio</c:v>
          </c:tx>
          <c:spPr>
            <a:ln w="38100" cap="rnd">
              <a:solidFill>
                <a:schemeClr val="tx1"/>
              </a:solidFill>
              <a:round/>
            </a:ln>
            <a:effectLst/>
          </c:spPr>
          <c:marker>
            <c:symbol val="none"/>
          </c:marker>
          <c:cat>
            <c:numRef>
              <c:f>'SUPPORT RATIO'!$A$11:$A$111</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'SUPPORT RATIO'!$B$11:$B$111</c:f>
              <c:numCache>
                <c:formatCode>_(* #,##0.00_);_(* \(#,##0.00\);_(* "-"??_);_(@_)</c:formatCode>
                <c:ptCount val="101"/>
                <c:pt idx="0">
                  <c:v>0.53723627780467897</c:v>
                </c:pt>
                <c:pt idx="1">
                  <c:v>0.53788390641318562</c:v>
                </c:pt>
                <c:pt idx="2">
                  <c:v>0.53829578663566624</c:v>
                </c:pt>
                <c:pt idx="3">
                  <c:v>0.53850727134154763</c:v>
                </c:pt>
                <c:pt idx="4">
                  <c:v>0.53855061998598952</c:v>
                </c:pt>
                <c:pt idx="5">
                  <c:v>0.53845549442466523</c:v>
                </c:pt>
                <c:pt idx="6">
                  <c:v>0.53821621176482637</c:v>
                </c:pt>
                <c:pt idx="7">
                  <c:v>0.53782737091282051</c:v>
                </c:pt>
                <c:pt idx="8">
                  <c:v>0.53731585409318972</c:v>
                </c:pt>
                <c:pt idx="9">
                  <c:v>0.53670678583601283</c:v>
                </c:pt>
                <c:pt idx="10">
                  <c:v>0.53602377080378383</c:v>
                </c:pt>
                <c:pt idx="11">
                  <c:v>0.53524421685587809</c:v>
                </c:pt>
                <c:pt idx="12">
                  <c:v>0.53436082357174453</c:v>
                </c:pt>
                <c:pt idx="13">
                  <c:v>0.53341698242483648</c:v>
                </c:pt>
                <c:pt idx="14">
                  <c:v>0.53245343958862934</c:v>
                </c:pt>
                <c:pt idx="15">
                  <c:v>0.53150849472524353</c:v>
                </c:pt>
                <c:pt idx="16">
                  <c:v>0.53058951494399664</c:v>
                </c:pt>
                <c:pt idx="17">
                  <c:v>0.52967087609870844</c:v>
                </c:pt>
                <c:pt idx="18">
                  <c:v>0.52874105957591866</c:v>
                </c:pt>
                <c:pt idx="19">
                  <c:v>0.52779032872590703</c:v>
                </c:pt>
                <c:pt idx="20">
                  <c:v>0.52681067345444688</c:v>
                </c:pt>
                <c:pt idx="21">
                  <c:v>0.52584469319716864</c:v>
                </c:pt>
                <c:pt idx="22">
                  <c:v>0.52490102704332697</c:v>
                </c:pt>
                <c:pt idx="23">
                  <c:v>0.52392332312391932</c:v>
                </c:pt>
                <c:pt idx="24">
                  <c:v>0.52285703197771516</c:v>
                </c:pt>
                <c:pt idx="25">
                  <c:v>0.52164899803662856</c:v>
                </c:pt>
                <c:pt idx="26">
                  <c:v>0.52027041382023242</c:v>
                </c:pt>
                <c:pt idx="27">
                  <c:v>0.51876224906377755</c:v>
                </c:pt>
                <c:pt idx="28">
                  <c:v>0.51717648196390809</c:v>
                </c:pt>
                <c:pt idx="29">
                  <c:v>0.51556552344842177</c:v>
                </c:pt>
                <c:pt idx="30">
                  <c:v>0.51398239388100397</c:v>
                </c:pt>
                <c:pt idx="31">
                  <c:v>0.51238531052991387</c:v>
                </c:pt>
                <c:pt idx="32">
                  <c:v>0.51074647851525856</c:v>
                </c:pt>
                <c:pt idx="33">
                  <c:v>0.50913559337807601</c:v>
                </c:pt>
                <c:pt idx="34">
                  <c:v>0.50761632434359438</c:v>
                </c:pt>
                <c:pt idx="35">
                  <c:v>0.50624673501234208</c:v>
                </c:pt>
                <c:pt idx="36">
                  <c:v>0.50497160250003703</c:v>
                </c:pt>
                <c:pt idx="37">
                  <c:v>0.5037468666129914</c:v>
                </c:pt>
                <c:pt idx="38">
                  <c:v>0.5026405696468863</c:v>
                </c:pt>
                <c:pt idx="39">
                  <c:v>0.50171695876889766</c:v>
                </c:pt>
                <c:pt idx="40">
                  <c:v>0.5010366329273902</c:v>
                </c:pt>
                <c:pt idx="41">
                  <c:v>0.50053388485291717</c:v>
                </c:pt>
                <c:pt idx="42">
                  <c:v>0.5001572523583071</c:v>
                </c:pt>
                <c:pt idx="43">
                  <c:v>0.49998255094235633</c:v>
                </c:pt>
                <c:pt idx="44">
                  <c:v>0.50008117408236974</c:v>
                </c:pt>
                <c:pt idx="45">
                  <c:v>0.50052037104987501</c:v>
                </c:pt>
                <c:pt idx="46">
                  <c:v>0.50131612690042271</c:v>
                </c:pt>
                <c:pt idx="47">
                  <c:v>0.50240236542857375</c:v>
                </c:pt>
                <c:pt idx="48">
                  <c:v>0.50372271122412171</c:v>
                </c:pt>
                <c:pt idx="49">
                  <c:v>0.50522394265362758</c:v>
                </c:pt>
                <c:pt idx="50">
                  <c:v>0.50685589336349723</c:v>
                </c:pt>
                <c:pt idx="51">
                  <c:v>0.50867325539882591</c:v>
                </c:pt>
                <c:pt idx="52">
                  <c:v>0.5106962084190384</c:v>
                </c:pt>
                <c:pt idx="53">
                  <c:v>0.51282923204012465</c:v>
                </c:pt>
                <c:pt idx="54">
                  <c:v>0.51498219986555194</c:v>
                </c:pt>
                <c:pt idx="55">
                  <c:v>0.5170700471693529</c:v>
                </c:pt>
                <c:pt idx="56">
                  <c:v>0.51912199959758187</c:v>
                </c:pt>
                <c:pt idx="57">
                  <c:v>0.52119497283352867</c:v>
                </c:pt>
                <c:pt idx="58">
                  <c:v>0.52325056393044855</c:v>
                </c:pt>
                <c:pt idx="59">
                  <c:v>0.52525233715685515</c:v>
                </c:pt>
                <c:pt idx="60">
                  <c:v>0.52716566781356244</c:v>
                </c:pt>
                <c:pt idx="61">
                  <c:v>0.52899513079572569</c:v>
                </c:pt>
                <c:pt idx="62">
                  <c:v>0.53076825250415427</c:v>
                </c:pt>
                <c:pt idx="63">
                  <c:v>0.5324861439862717</c:v>
                </c:pt>
                <c:pt idx="64">
                  <c:v>0.53414996605140408</c:v>
                </c:pt>
                <c:pt idx="65">
                  <c:v>0.53576091766919542</c:v>
                </c:pt>
                <c:pt idx="66">
                  <c:v>0.53734701066945789</c:v>
                </c:pt>
                <c:pt idx="67">
                  <c:v>0.53891056192658149</c:v>
                </c:pt>
                <c:pt idx="68">
                  <c:v>0.54041503886010978</c:v>
                </c:pt>
                <c:pt idx="69">
                  <c:v>0.54182490140922712</c:v>
                </c:pt>
                <c:pt idx="70">
                  <c:v>0.54310556468866178</c:v>
                </c:pt>
                <c:pt idx="71">
                  <c:v>0.54426300672811589</c:v>
                </c:pt>
                <c:pt idx="72">
                  <c:v>0.54532509186254452</c:v>
                </c:pt>
                <c:pt idx="73">
                  <c:v>0.54629087272471788</c:v>
                </c:pt>
                <c:pt idx="74">
                  <c:v>0.54715950366107891</c:v>
                </c:pt>
                <c:pt idx="75">
                  <c:v>0.547930212264365</c:v>
                </c:pt>
                <c:pt idx="76">
                  <c:v>0.54863108991995702</c:v>
                </c:pt>
                <c:pt idx="77">
                  <c:v>0.54926630162680623</c:v>
                </c:pt>
                <c:pt idx="78">
                  <c:v>0.54980009667165175</c:v>
                </c:pt>
                <c:pt idx="79">
                  <c:v>0.55019782303138909</c:v>
                </c:pt>
                <c:pt idx="80">
                  <c:v>0.55042584670651473</c:v>
                </c:pt>
                <c:pt idx="81">
                  <c:v>0.55050848022091892</c:v>
                </c:pt>
                <c:pt idx="82">
                  <c:v>0.55047323522412217</c:v>
                </c:pt>
                <c:pt idx="83">
                  <c:v>0.55029256323627318</c:v>
                </c:pt>
                <c:pt idx="84">
                  <c:v>0.54993962508825978</c:v>
                </c:pt>
                <c:pt idx="85">
                  <c:v>0.54938822422311606</c:v>
                </c:pt>
                <c:pt idx="86">
                  <c:v>0.54862250656723144</c:v>
                </c:pt>
                <c:pt idx="87">
                  <c:v>0.5476661008223126</c:v>
                </c:pt>
                <c:pt idx="88">
                  <c:v>0.54655171243113387</c:v>
                </c:pt>
                <c:pt idx="89">
                  <c:v>0.54531107290587821</c:v>
                </c:pt>
                <c:pt idx="90">
                  <c:v>0.54397499538674798</c:v>
                </c:pt>
                <c:pt idx="91">
                  <c:v>0.54249548769962097</c:v>
                </c:pt>
                <c:pt idx="92">
                  <c:v>0.54085563159365246</c:v>
                </c:pt>
                <c:pt idx="93">
                  <c:v>0.53913074026056107</c:v>
                </c:pt>
                <c:pt idx="94">
                  <c:v>0.53739429047491061</c:v>
                </c:pt>
                <c:pt idx="95">
                  <c:v>0.53571805621814961</c:v>
                </c:pt>
                <c:pt idx="96">
                  <c:v>0.53386735065638513</c:v>
                </c:pt>
                <c:pt idx="97">
                  <c:v>0.53189472125728265</c:v>
                </c:pt>
                <c:pt idx="98">
                  <c:v>0.53013184500414257</c:v>
                </c:pt>
                <c:pt idx="99">
                  <c:v>0.5287208939014999</c:v>
                </c:pt>
                <c:pt idx="100">
                  <c:v>0.52771725731700447</c:v>
                </c:pt>
              </c:numCache>
            </c:numRef>
          </c:val>
          <c:smooth val="0"/>
          <c:extLst>
            <c:ext xmlns:c16="http://schemas.microsoft.com/office/drawing/2014/chart" uri="{C3380CC4-5D6E-409C-BE32-E72D297353CC}">
              <c16:uniqueId val="{00000000-3CB1-4277-A9B5-48C843F7C42D}"/>
            </c:ext>
          </c:extLst>
        </c:ser>
        <c:dLbls>
          <c:showLegendKey val="0"/>
          <c:showVal val="0"/>
          <c:showCatName val="0"/>
          <c:showSerName val="0"/>
          <c:showPercent val="0"/>
          <c:showBubbleSize val="0"/>
        </c:dLbls>
        <c:smooth val="0"/>
        <c:axId val="571162216"/>
        <c:axId val="571163856"/>
      </c:lineChart>
      <c:catAx>
        <c:axId val="571162216"/>
        <c:scaling>
          <c:orientation val="minMax"/>
        </c:scaling>
        <c:delete val="0"/>
        <c:axPos val="b"/>
        <c:numFmt formatCode="0"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3856"/>
        <c:crosses val="autoZero"/>
        <c:auto val="1"/>
        <c:lblAlgn val="ctr"/>
        <c:lblOffset val="100"/>
        <c:tickLblSkip val="10"/>
        <c:tickMarkSkip val="5"/>
        <c:noMultiLvlLbl val="0"/>
      </c:catAx>
      <c:valAx>
        <c:axId val="571163856"/>
        <c:scaling>
          <c:orientation val="minMax"/>
          <c:max val="0.60000000000000009"/>
          <c:min val="0.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1162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0.4677</cdr:x>
      <cdr:y>0.13769</cdr:y>
    </cdr:from>
    <cdr:to>
      <cdr:x>0.62918</cdr:x>
      <cdr:y>0.26125</cdr:y>
    </cdr:to>
    <cdr:sp macro="" textlink="">
      <cdr:nvSpPr>
        <cdr:cNvPr id="2" name="CuadroTexto 1">
          <a:extLst xmlns:a="http://schemas.openxmlformats.org/drawingml/2006/main">
            <a:ext uri="{FF2B5EF4-FFF2-40B4-BE49-F238E27FC236}">
              <a16:creationId xmlns:a16="http://schemas.microsoft.com/office/drawing/2014/main" id="{E5E4C4CC-B2AD-4D5E-BD69-0D35B62B9E8B}"/>
            </a:ext>
          </a:extLst>
        </cdr:cNvPr>
        <cdr:cNvSpPr txBox="1"/>
      </cdr:nvSpPr>
      <cdr:spPr>
        <a:xfrm xmlns:a="http://schemas.openxmlformats.org/drawingml/2006/main">
          <a:off x="4351986" y="837127"/>
          <a:ext cx="1502535" cy="7512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600" b="1">
              <a:solidFill>
                <a:schemeClr val="accent1"/>
              </a:solidFill>
            </a:rPr>
            <a:t>0-14</a:t>
          </a:r>
        </a:p>
      </cdr:txBody>
    </cdr:sp>
  </cdr:relSizeAnchor>
</c:userShapes>
</file>

<file path=ppt/drawings/drawing2.xml><?xml version="1.0" encoding="utf-8"?>
<c:userShapes xmlns:c="http://schemas.openxmlformats.org/drawingml/2006/chart">
  <cdr:relSizeAnchor xmlns:cdr="http://schemas.openxmlformats.org/drawingml/2006/chartDrawing">
    <cdr:from>
      <cdr:x>0.4677</cdr:x>
      <cdr:y>0.13769</cdr:y>
    </cdr:from>
    <cdr:to>
      <cdr:x>0.62918</cdr:x>
      <cdr:y>0.26125</cdr:y>
    </cdr:to>
    <cdr:sp macro="" textlink="">
      <cdr:nvSpPr>
        <cdr:cNvPr id="2" name="CuadroTexto 1">
          <a:extLst xmlns:a="http://schemas.openxmlformats.org/drawingml/2006/main">
            <a:ext uri="{FF2B5EF4-FFF2-40B4-BE49-F238E27FC236}">
              <a16:creationId xmlns:a16="http://schemas.microsoft.com/office/drawing/2014/main" id="{E5E4C4CC-B2AD-4D5E-BD69-0D35B62B9E8B}"/>
            </a:ext>
          </a:extLst>
        </cdr:cNvPr>
        <cdr:cNvSpPr txBox="1"/>
      </cdr:nvSpPr>
      <cdr:spPr>
        <a:xfrm xmlns:a="http://schemas.openxmlformats.org/drawingml/2006/main">
          <a:off x="4351986" y="837127"/>
          <a:ext cx="1502535" cy="7512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600" b="1">
              <a:solidFill>
                <a:schemeClr val="accent1"/>
              </a:solidFill>
            </a:rPr>
            <a:t>0-14</a:t>
          </a:r>
        </a:p>
      </cdr:txBody>
    </cdr:sp>
  </cdr:relSizeAnchor>
  <cdr:relSizeAnchor xmlns:cdr="http://schemas.openxmlformats.org/drawingml/2006/chartDrawing">
    <cdr:from>
      <cdr:x>0.55283</cdr:x>
      <cdr:y>0.56303</cdr:y>
    </cdr:from>
    <cdr:to>
      <cdr:x>0.71431</cdr:x>
      <cdr:y>0.6866</cdr:y>
    </cdr:to>
    <cdr:sp macro="" textlink="">
      <cdr:nvSpPr>
        <cdr:cNvPr id="3" name="CuadroTexto 2">
          <a:extLst xmlns:a="http://schemas.openxmlformats.org/drawingml/2006/main">
            <a:ext uri="{FF2B5EF4-FFF2-40B4-BE49-F238E27FC236}">
              <a16:creationId xmlns:a16="http://schemas.microsoft.com/office/drawing/2014/main" id="{D988E4D2-F645-4685-885D-82749F1EA9FF}"/>
            </a:ext>
          </a:extLst>
        </cdr:cNvPr>
        <cdr:cNvSpPr txBox="1"/>
      </cdr:nvSpPr>
      <cdr:spPr>
        <a:xfrm xmlns:a="http://schemas.openxmlformats.org/drawingml/2006/main">
          <a:off x="5813386" y="2449915"/>
          <a:ext cx="1698059" cy="5376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600" b="1" dirty="0">
              <a:solidFill>
                <a:schemeClr val="accent2"/>
              </a:solidFill>
            </a:rPr>
            <a:t>65+</a:t>
          </a:r>
        </a:p>
      </cdr:txBody>
    </cdr:sp>
  </cdr:relSizeAnchor>
</c:userShapes>
</file>

<file path=ppt/drawings/drawing3.xml><?xml version="1.0" encoding="utf-8"?>
<c:userShapes xmlns:c="http://schemas.openxmlformats.org/drawingml/2006/chart">
  <cdr:relSizeAnchor xmlns:cdr="http://schemas.openxmlformats.org/drawingml/2006/chartDrawing">
    <cdr:from>
      <cdr:x>0.4677</cdr:x>
      <cdr:y>0.13769</cdr:y>
    </cdr:from>
    <cdr:to>
      <cdr:x>0.62918</cdr:x>
      <cdr:y>0.26125</cdr:y>
    </cdr:to>
    <cdr:sp macro="" textlink="">
      <cdr:nvSpPr>
        <cdr:cNvPr id="2" name="CuadroTexto 1">
          <a:extLst xmlns:a="http://schemas.openxmlformats.org/drawingml/2006/main">
            <a:ext uri="{FF2B5EF4-FFF2-40B4-BE49-F238E27FC236}">
              <a16:creationId xmlns:a16="http://schemas.microsoft.com/office/drawing/2014/main" id="{E5E4C4CC-B2AD-4D5E-BD69-0D35B62B9E8B}"/>
            </a:ext>
          </a:extLst>
        </cdr:cNvPr>
        <cdr:cNvSpPr txBox="1"/>
      </cdr:nvSpPr>
      <cdr:spPr>
        <a:xfrm xmlns:a="http://schemas.openxmlformats.org/drawingml/2006/main">
          <a:off x="4351986" y="837127"/>
          <a:ext cx="1502535" cy="7512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600" b="1">
              <a:solidFill>
                <a:schemeClr val="accent1"/>
              </a:solidFill>
            </a:rPr>
            <a:t>0-14</a:t>
          </a:r>
        </a:p>
      </cdr:txBody>
    </cdr:sp>
  </cdr:relSizeAnchor>
  <cdr:relSizeAnchor xmlns:cdr="http://schemas.openxmlformats.org/drawingml/2006/chartDrawing">
    <cdr:from>
      <cdr:x>0.55283</cdr:x>
      <cdr:y>0.56303</cdr:y>
    </cdr:from>
    <cdr:to>
      <cdr:x>0.71431</cdr:x>
      <cdr:y>0.6866</cdr:y>
    </cdr:to>
    <cdr:sp macro="" textlink="">
      <cdr:nvSpPr>
        <cdr:cNvPr id="3" name="CuadroTexto 2">
          <a:extLst xmlns:a="http://schemas.openxmlformats.org/drawingml/2006/main">
            <a:ext uri="{FF2B5EF4-FFF2-40B4-BE49-F238E27FC236}">
              <a16:creationId xmlns:a16="http://schemas.microsoft.com/office/drawing/2014/main" id="{D988E4D2-F645-4685-885D-82749F1EA9FF}"/>
            </a:ext>
          </a:extLst>
        </cdr:cNvPr>
        <cdr:cNvSpPr txBox="1"/>
      </cdr:nvSpPr>
      <cdr:spPr>
        <a:xfrm xmlns:a="http://schemas.openxmlformats.org/drawingml/2006/main">
          <a:off x="5813386" y="2449915"/>
          <a:ext cx="1698059" cy="5376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600" b="1" dirty="0">
              <a:solidFill>
                <a:schemeClr val="accent2"/>
              </a:solidFill>
            </a:rPr>
            <a:t>65+</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381EBD-75F4-4475-9811-8F169A1D311C}" type="datetimeFigureOut">
              <a:rPr lang="en-US" smtClean="0"/>
              <a:t>5/20/2019</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DBD30D-DF00-4C77-8CA9-9F0AC2A17F93}" type="slidenum">
              <a:rPr lang="en-US" smtClean="0"/>
              <a:t>‹Nº›</a:t>
            </a:fld>
            <a:endParaRPr lang="en-US"/>
          </a:p>
        </p:txBody>
      </p:sp>
    </p:spTree>
    <p:extLst>
      <p:ext uri="{BB962C8B-B14F-4D97-AF65-F5344CB8AC3E}">
        <p14:creationId xmlns:p14="http://schemas.microsoft.com/office/powerpoint/2010/main" val="4109268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A07A2-11FD-497B-8323-109701D7F16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49D5F5DB-3AD6-44DD-9906-670B603B9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74DA1BFE-52BE-46D8-9B3B-1A4A2227853C}"/>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5" name="Marcador de pie de página 4">
            <a:extLst>
              <a:ext uri="{FF2B5EF4-FFF2-40B4-BE49-F238E27FC236}">
                <a16:creationId xmlns:a16="http://schemas.microsoft.com/office/drawing/2014/main" id="{EA0D1FB4-BFC3-4A10-B45F-E802C1693B8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05BF499-2A9D-45BD-9C28-081671CD2C34}"/>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362612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8DC40F-1FC7-4F76-BD5D-195953B85DA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10205330-3E9E-4F02-9489-00774174100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4B421B0F-B873-40E9-BCB4-AB9B31B1AB52}"/>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5" name="Marcador de pie de página 4">
            <a:extLst>
              <a:ext uri="{FF2B5EF4-FFF2-40B4-BE49-F238E27FC236}">
                <a16:creationId xmlns:a16="http://schemas.microsoft.com/office/drawing/2014/main" id="{0335C3E2-5188-4136-87AB-A47B6B1C7ABF}"/>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ACB307B-C74C-4064-807B-87FB9699134E}"/>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138176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6F9C2E1-BAF0-4111-8ACE-97825389187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0C780A90-F081-43EF-9F86-17700C9CBF4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44BC7D9F-37A6-4D75-A3B9-02712233CF01}"/>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5" name="Marcador de pie de página 4">
            <a:extLst>
              <a:ext uri="{FF2B5EF4-FFF2-40B4-BE49-F238E27FC236}">
                <a16:creationId xmlns:a16="http://schemas.microsoft.com/office/drawing/2014/main" id="{071CE514-0633-4AF4-A587-7C059447B05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FA1261FA-EBDC-4328-8B9C-08BE8A42A1D9}"/>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420803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C0B58E-C050-432F-B67F-5A83CAE14C9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35A9D5CA-C521-4F9E-9D52-85B4A426280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A37BDBB-F0DC-4295-9BD9-0BB7FCB55CA3}"/>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5" name="Marcador de pie de página 4">
            <a:extLst>
              <a:ext uri="{FF2B5EF4-FFF2-40B4-BE49-F238E27FC236}">
                <a16:creationId xmlns:a16="http://schemas.microsoft.com/office/drawing/2014/main" id="{201841A0-D240-4397-8AB2-AFF97269E71B}"/>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0844D35-75EB-4B08-97F2-AB197C9044A0}"/>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126033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CE5D2-F994-4E38-B65F-122AE67699F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884E2E59-8F58-4F5E-8E17-A4C87B2939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6442EB1-FA84-48E9-9E45-119ECF3563D0}"/>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5" name="Marcador de pie de página 4">
            <a:extLst>
              <a:ext uri="{FF2B5EF4-FFF2-40B4-BE49-F238E27FC236}">
                <a16:creationId xmlns:a16="http://schemas.microsoft.com/office/drawing/2014/main" id="{89926798-EE0E-4ED0-8CBA-39DA5A6EF0CB}"/>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D8193278-8F4B-4498-ABF7-6E2FE5A9AD22}"/>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234916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9011DC-AFCF-4B24-A582-C14A069C710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3B573F09-D6D0-4EA4-9247-1F0FDADC42E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8B9BBCAE-C13D-4BAF-8DAF-0D34B90ABFA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E4C2E42-47AB-4C69-A06C-9608CF30B090}"/>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6" name="Marcador de pie de página 5">
            <a:extLst>
              <a:ext uri="{FF2B5EF4-FFF2-40B4-BE49-F238E27FC236}">
                <a16:creationId xmlns:a16="http://schemas.microsoft.com/office/drawing/2014/main" id="{F7CB4E37-1EEB-4E71-B570-6C0340B4054D}"/>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4E6D73BE-1453-46B8-8FE1-9A85C06EBD7C}"/>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168073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9158DD-70BC-4F40-890F-6CE297519D7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73313D0E-E1DB-4F28-B52B-411EFFD701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32F711A-6F61-4180-9EF5-01577F76FFE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147F30ED-1107-4E73-9691-08B75F3F41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B5B1F87-B8D9-4E16-AF63-E4F0E4C3140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41A3A802-34DC-4425-A1D9-192809C634F4}"/>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8" name="Marcador de pie de página 7">
            <a:extLst>
              <a:ext uri="{FF2B5EF4-FFF2-40B4-BE49-F238E27FC236}">
                <a16:creationId xmlns:a16="http://schemas.microsoft.com/office/drawing/2014/main" id="{7F3E62AC-DCB1-41B2-8C63-760A7EF84E5E}"/>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0AAB1441-A1CA-4E6C-9C52-F40C6F4552F8}"/>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371645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FE0F62-0F39-4551-AC2B-5F992F2DF2DE}"/>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60A680EC-85AE-425C-B2CB-5DB071321F30}"/>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4" name="Marcador de pie de página 3">
            <a:extLst>
              <a:ext uri="{FF2B5EF4-FFF2-40B4-BE49-F238E27FC236}">
                <a16:creationId xmlns:a16="http://schemas.microsoft.com/office/drawing/2014/main" id="{33F07802-A428-4AD7-9719-A0232F54CF27}"/>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6460D5A3-33F9-4DE3-B65C-6FCC7D2ABC9F}"/>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6944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C10DE13-7E1D-4490-9903-A1146C67ADAB}"/>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3" name="Marcador de pie de página 2">
            <a:extLst>
              <a:ext uri="{FF2B5EF4-FFF2-40B4-BE49-F238E27FC236}">
                <a16:creationId xmlns:a16="http://schemas.microsoft.com/office/drawing/2014/main" id="{880DF7A2-5E24-41E9-BF8E-39EFCD65A217}"/>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2E045BE8-0388-45F1-9C3A-E679C2A68FE0}"/>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382704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6F610D-7F3B-4DA4-BE9D-10D2312D92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9B822E0D-09A1-4A61-8430-99F71E90E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A6C70ACF-7043-4C6A-A2E8-2BCE74AB55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46164E8-D651-4C35-929B-53C98F68C3B6}"/>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6" name="Marcador de pie de página 5">
            <a:extLst>
              <a:ext uri="{FF2B5EF4-FFF2-40B4-BE49-F238E27FC236}">
                <a16:creationId xmlns:a16="http://schemas.microsoft.com/office/drawing/2014/main" id="{558305EC-291D-4553-B896-BB8FC8087EAA}"/>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50F88D1E-80A0-4A84-87CF-A837D07B692F}"/>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384989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794F3D-2F43-4231-8CAE-DD19D6DA416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E03CAB10-0DD0-4D4A-9EAA-645EF6813D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0E63C5C-7A06-4436-B03D-1F75833F9F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7E00335-A233-4538-AD33-7C24582B4005}"/>
              </a:ext>
            </a:extLst>
          </p:cNvPr>
          <p:cNvSpPr>
            <a:spLocks noGrp="1"/>
          </p:cNvSpPr>
          <p:nvPr>
            <p:ph type="dt" sz="half" idx="10"/>
          </p:nvPr>
        </p:nvSpPr>
        <p:spPr/>
        <p:txBody>
          <a:bodyPr/>
          <a:lstStyle/>
          <a:p>
            <a:fld id="{C8A3938B-FD44-4EB0-AB36-F2FDBF6C0FB9}" type="datetimeFigureOut">
              <a:rPr lang="en-US" smtClean="0"/>
              <a:t>5/20/2019</a:t>
            </a:fld>
            <a:endParaRPr lang="en-US"/>
          </a:p>
        </p:txBody>
      </p:sp>
      <p:sp>
        <p:nvSpPr>
          <p:cNvPr id="6" name="Marcador de pie de página 5">
            <a:extLst>
              <a:ext uri="{FF2B5EF4-FFF2-40B4-BE49-F238E27FC236}">
                <a16:creationId xmlns:a16="http://schemas.microsoft.com/office/drawing/2014/main" id="{312B2CA9-EE7D-41AF-8285-88B2B048651D}"/>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27C1C669-DA88-4844-9863-2308576F29FE}"/>
              </a:ext>
            </a:extLst>
          </p:cNvPr>
          <p:cNvSpPr>
            <a:spLocks noGrp="1"/>
          </p:cNvSpPr>
          <p:nvPr>
            <p:ph type="sldNum" sz="quarter" idx="12"/>
          </p:nvPr>
        </p:nvSpPr>
        <p:spPr/>
        <p:txBody>
          <a:bodyPr/>
          <a:lstStyle/>
          <a:p>
            <a:fld id="{7BD4E4C6-1CF2-4980-BB0E-5C147D3FD016}" type="slidenum">
              <a:rPr lang="en-US" smtClean="0"/>
              <a:t>‹Nº›</a:t>
            </a:fld>
            <a:endParaRPr lang="en-US"/>
          </a:p>
        </p:txBody>
      </p:sp>
    </p:spTree>
    <p:extLst>
      <p:ext uri="{BB962C8B-B14F-4D97-AF65-F5344CB8AC3E}">
        <p14:creationId xmlns:p14="http://schemas.microsoft.com/office/powerpoint/2010/main" val="242160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DABFFE-9929-4156-BECD-DC466AAB2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739554CD-58AB-4850-8C0C-335A49D521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59DB9EAA-64D0-4999-9989-4B77417CA6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3938B-FD44-4EB0-AB36-F2FDBF6C0FB9}" type="datetimeFigureOut">
              <a:rPr lang="en-US" smtClean="0"/>
              <a:t>5/20/2019</a:t>
            </a:fld>
            <a:endParaRPr lang="en-US"/>
          </a:p>
        </p:txBody>
      </p:sp>
      <p:sp>
        <p:nvSpPr>
          <p:cNvPr id="5" name="Marcador de pie de página 4">
            <a:extLst>
              <a:ext uri="{FF2B5EF4-FFF2-40B4-BE49-F238E27FC236}">
                <a16:creationId xmlns:a16="http://schemas.microsoft.com/office/drawing/2014/main" id="{2DD10F7C-5A8A-41D5-8DD4-AD26E85A82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7B5E033D-028B-4452-BAD0-709E549125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4E4C6-1CF2-4980-BB0E-5C147D3FD016}" type="slidenum">
              <a:rPr lang="en-US" smtClean="0"/>
              <a:t>‹Nº›</a:t>
            </a:fld>
            <a:endParaRPr lang="en-US"/>
          </a:p>
        </p:txBody>
      </p:sp>
    </p:spTree>
    <p:extLst>
      <p:ext uri="{BB962C8B-B14F-4D97-AF65-F5344CB8AC3E}">
        <p14:creationId xmlns:p14="http://schemas.microsoft.com/office/powerpoint/2010/main" val="359038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2.xml"/><Relationship Id="rId4" Type="http://schemas.openxmlformats.org/officeDocument/2006/relationships/chart" Target="../charts/chart31.xml"/></Relationships>
</file>

<file path=ppt/slides/_rels/slide56.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2.xml"/><Relationship Id="rId4" Type="http://schemas.openxmlformats.org/officeDocument/2006/relationships/chart" Target="../charts/chart3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826042-C6E2-4229-81D4-0310EB292709}"/>
              </a:ext>
            </a:extLst>
          </p:cNvPr>
          <p:cNvSpPr>
            <a:spLocks noGrp="1"/>
          </p:cNvSpPr>
          <p:nvPr>
            <p:ph type="ctrTitle"/>
          </p:nvPr>
        </p:nvSpPr>
        <p:spPr/>
        <p:txBody>
          <a:bodyPr>
            <a:normAutofit fontScale="90000"/>
          </a:bodyPr>
          <a:lstStyle/>
          <a:p>
            <a:r>
              <a:rPr lang="es-AR" dirty="0"/>
              <a:t>Transición demográfica: oportunidades y desafíos</a:t>
            </a:r>
            <a:br>
              <a:rPr lang="es-AR" dirty="0"/>
            </a:br>
            <a:r>
              <a:rPr lang="es-AR" dirty="0"/>
              <a:t>Estimaciones CNT-Argentina</a:t>
            </a:r>
            <a:endParaRPr lang="en-US" dirty="0"/>
          </a:p>
        </p:txBody>
      </p:sp>
      <p:sp>
        <p:nvSpPr>
          <p:cNvPr id="3" name="Subtítulo 2">
            <a:extLst>
              <a:ext uri="{FF2B5EF4-FFF2-40B4-BE49-F238E27FC236}">
                <a16:creationId xmlns:a16="http://schemas.microsoft.com/office/drawing/2014/main" id="{691C21FB-E4C0-499B-9B1E-1F63CA24327B}"/>
              </a:ext>
            </a:extLst>
          </p:cNvPr>
          <p:cNvSpPr>
            <a:spLocks noGrp="1"/>
          </p:cNvSpPr>
          <p:nvPr>
            <p:ph type="subTitle" idx="1"/>
          </p:nvPr>
        </p:nvSpPr>
        <p:spPr>
          <a:xfrm>
            <a:off x="1524000" y="4430486"/>
            <a:ext cx="9144000" cy="827314"/>
          </a:xfrm>
        </p:spPr>
        <p:txBody>
          <a:bodyPr/>
          <a:lstStyle/>
          <a:p>
            <a:r>
              <a:rPr lang="es-AR" dirty="0"/>
              <a:t>Pablo Comelatto</a:t>
            </a:r>
            <a:endParaRPr lang="en-US" dirty="0"/>
          </a:p>
        </p:txBody>
      </p:sp>
    </p:spTree>
    <p:extLst>
      <p:ext uri="{BB962C8B-B14F-4D97-AF65-F5344CB8AC3E}">
        <p14:creationId xmlns:p14="http://schemas.microsoft.com/office/powerpoint/2010/main" val="2384274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a:extLst>
              <a:ext uri="{FF2B5EF4-FFF2-40B4-BE49-F238E27FC236}">
                <a16:creationId xmlns:a16="http://schemas.microsoft.com/office/drawing/2014/main" id="{CD06AB46-B6B3-4464-9D5E-A152D755FA57}"/>
              </a:ext>
            </a:extLst>
          </p:cNvPr>
          <p:cNvGraphicFramePr>
            <a:graphicFrameLocks noGrp="1"/>
          </p:cNvGraphicFramePr>
          <p:nvPr>
            <p:ph idx="1"/>
            <p:extLst>
              <p:ext uri="{D42A27DB-BD31-4B8C-83A1-F6EECF244321}">
                <p14:modId xmlns:p14="http://schemas.microsoft.com/office/powerpoint/2010/main" val="87559598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2" name="Título 1">
            <a:extLst>
              <a:ext uri="{FF2B5EF4-FFF2-40B4-BE49-F238E27FC236}">
                <a16:creationId xmlns:a16="http://schemas.microsoft.com/office/drawing/2014/main" id="{737C8A44-7FDF-4813-A038-79B2F8DD1296}"/>
              </a:ext>
            </a:extLst>
          </p:cNvPr>
          <p:cNvSpPr>
            <a:spLocks noGrp="1"/>
          </p:cNvSpPr>
          <p:nvPr>
            <p:ph type="title"/>
          </p:nvPr>
        </p:nvSpPr>
        <p:spPr/>
        <p:txBody>
          <a:bodyPr>
            <a:normAutofit/>
          </a:bodyPr>
          <a:lstStyle/>
          <a:p>
            <a:r>
              <a:rPr lang="es-AR" sz="3200" dirty="0"/>
              <a:t>Proporción en edades 0-14 y 65+</a:t>
            </a:r>
            <a:br>
              <a:rPr lang="es-AR" sz="3200" dirty="0"/>
            </a:br>
            <a:r>
              <a:rPr lang="es-AR" sz="3200" dirty="0"/>
              <a:t>Argentina, 1950-2050</a:t>
            </a:r>
            <a:endParaRPr lang="en-US" sz="3200" dirty="0"/>
          </a:p>
        </p:txBody>
      </p:sp>
    </p:spTree>
    <p:extLst>
      <p:ext uri="{BB962C8B-B14F-4D97-AF65-F5344CB8AC3E}">
        <p14:creationId xmlns:p14="http://schemas.microsoft.com/office/powerpoint/2010/main" val="2292142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a:extLst>
              <a:ext uri="{FF2B5EF4-FFF2-40B4-BE49-F238E27FC236}">
                <a16:creationId xmlns:a16="http://schemas.microsoft.com/office/drawing/2014/main" id="{CD06AB46-B6B3-4464-9D5E-A152D755FA57}"/>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2" name="Título 1">
            <a:extLst>
              <a:ext uri="{FF2B5EF4-FFF2-40B4-BE49-F238E27FC236}">
                <a16:creationId xmlns:a16="http://schemas.microsoft.com/office/drawing/2014/main" id="{737C8A44-7FDF-4813-A038-79B2F8DD1296}"/>
              </a:ext>
            </a:extLst>
          </p:cNvPr>
          <p:cNvSpPr>
            <a:spLocks noGrp="1"/>
          </p:cNvSpPr>
          <p:nvPr>
            <p:ph type="title"/>
          </p:nvPr>
        </p:nvSpPr>
        <p:spPr/>
        <p:txBody>
          <a:bodyPr>
            <a:normAutofit/>
          </a:bodyPr>
          <a:lstStyle/>
          <a:p>
            <a:r>
              <a:rPr lang="es-AR" sz="3200" dirty="0"/>
              <a:t>Proporción en edades 0-14 y 65+</a:t>
            </a:r>
            <a:br>
              <a:rPr lang="es-AR" sz="3200" dirty="0"/>
            </a:br>
            <a:r>
              <a:rPr lang="es-AR" sz="3200" dirty="0"/>
              <a:t>Argentina, 1950-2050</a:t>
            </a:r>
            <a:endParaRPr lang="en-US" sz="3200" dirty="0"/>
          </a:p>
        </p:txBody>
      </p:sp>
      <p:sp>
        <p:nvSpPr>
          <p:cNvPr id="3" name="Elipse 2">
            <a:extLst>
              <a:ext uri="{FF2B5EF4-FFF2-40B4-BE49-F238E27FC236}">
                <a16:creationId xmlns:a16="http://schemas.microsoft.com/office/drawing/2014/main" id="{AE101D90-C4FA-41B7-81C6-E98756688678}"/>
              </a:ext>
            </a:extLst>
          </p:cNvPr>
          <p:cNvSpPr/>
          <p:nvPr/>
        </p:nvSpPr>
        <p:spPr>
          <a:xfrm>
            <a:off x="4038600" y="2100942"/>
            <a:ext cx="1583871" cy="865415"/>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BEB89857-0E34-4BB8-9704-E6671050A36D}"/>
              </a:ext>
            </a:extLst>
          </p:cNvPr>
          <p:cNvSpPr txBox="1"/>
          <p:nvPr/>
        </p:nvSpPr>
        <p:spPr>
          <a:xfrm>
            <a:off x="3897086" y="2966357"/>
            <a:ext cx="2019300" cy="830997"/>
          </a:xfrm>
          <a:prstGeom prst="rect">
            <a:avLst/>
          </a:prstGeom>
          <a:noFill/>
        </p:spPr>
        <p:txBody>
          <a:bodyPr wrap="square" rtlCol="0">
            <a:spAutoFit/>
          </a:bodyPr>
          <a:lstStyle/>
          <a:p>
            <a:pPr algn="ctr"/>
            <a:r>
              <a:rPr lang="es-AR" sz="2400" b="1" dirty="0">
                <a:solidFill>
                  <a:srgbClr val="92D050"/>
                </a:solidFill>
              </a:rPr>
              <a:t>“Baby boom”</a:t>
            </a:r>
          </a:p>
          <a:p>
            <a:pPr algn="ctr"/>
            <a:r>
              <a:rPr lang="en-US" sz="2400" b="1" dirty="0">
                <a:solidFill>
                  <a:srgbClr val="92D050"/>
                </a:solidFill>
              </a:rPr>
              <a:t>1970s-1980s</a:t>
            </a:r>
          </a:p>
        </p:txBody>
      </p:sp>
    </p:spTree>
    <p:extLst>
      <p:ext uri="{BB962C8B-B14F-4D97-AF65-F5344CB8AC3E}">
        <p14:creationId xmlns:p14="http://schemas.microsoft.com/office/powerpoint/2010/main" val="281320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D681C-9BDF-477F-9876-BA64B845F134}"/>
              </a:ext>
            </a:extLst>
          </p:cNvPr>
          <p:cNvSpPr>
            <a:spLocks noGrp="1"/>
          </p:cNvSpPr>
          <p:nvPr>
            <p:ph type="title"/>
          </p:nvPr>
        </p:nvSpPr>
        <p:spPr/>
        <p:txBody>
          <a:bodyPr/>
          <a:lstStyle/>
          <a:p>
            <a:r>
              <a:rPr lang="es-AR" dirty="0"/>
              <a:t>Razón de sostenimiento (</a:t>
            </a:r>
            <a:r>
              <a:rPr lang="es-AR" i="1" dirty="0" err="1"/>
              <a:t>support</a:t>
            </a:r>
            <a:r>
              <a:rPr lang="es-AR" i="1" dirty="0"/>
              <a:t> ratio</a:t>
            </a:r>
            <a:r>
              <a:rPr lang="es-AR" dirty="0"/>
              <a:t>)</a:t>
            </a:r>
            <a:endParaRPr lang="en-US" dirty="0"/>
          </a:p>
        </p:txBody>
      </p:sp>
      <p:sp>
        <p:nvSpPr>
          <p:cNvPr id="3" name="Marcador de contenido 2">
            <a:extLst>
              <a:ext uri="{FF2B5EF4-FFF2-40B4-BE49-F238E27FC236}">
                <a16:creationId xmlns:a16="http://schemas.microsoft.com/office/drawing/2014/main" id="{84BCE4E2-DDF4-4A89-A3B1-6894E81269E3}"/>
              </a:ext>
            </a:extLst>
          </p:cNvPr>
          <p:cNvSpPr>
            <a:spLocks noGrp="1"/>
          </p:cNvSpPr>
          <p:nvPr>
            <p:ph idx="1"/>
          </p:nvPr>
        </p:nvSpPr>
        <p:spPr/>
        <p:txBody>
          <a:bodyPr>
            <a:normAutofit/>
          </a:bodyPr>
          <a:lstStyle/>
          <a:p>
            <a:r>
              <a:rPr lang="es-AR" dirty="0"/>
              <a:t>Es el cociente entre el número efectivo de trabajadores y el número efectivo de consumidores</a:t>
            </a:r>
          </a:p>
          <a:p>
            <a:r>
              <a:rPr lang="es-AR" dirty="0"/>
              <a:t>Combina la demografía con los patrones de producción y consumo.</a:t>
            </a:r>
          </a:p>
        </p:txBody>
      </p:sp>
    </p:spTree>
    <p:extLst>
      <p:ext uri="{BB962C8B-B14F-4D97-AF65-F5344CB8AC3E}">
        <p14:creationId xmlns:p14="http://schemas.microsoft.com/office/powerpoint/2010/main" val="290223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8654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Elipse 4">
            <a:extLst>
              <a:ext uri="{FF2B5EF4-FFF2-40B4-BE49-F238E27FC236}">
                <a16:creationId xmlns:a16="http://schemas.microsoft.com/office/drawing/2014/main" id="{38513762-1CBD-4BE7-8AD0-01E667736900}"/>
              </a:ext>
            </a:extLst>
          </p:cNvPr>
          <p:cNvSpPr/>
          <p:nvPr/>
        </p:nvSpPr>
        <p:spPr>
          <a:xfrm>
            <a:off x="2438400" y="2215244"/>
            <a:ext cx="1997529" cy="1839686"/>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0A35C6E6-4859-4FDE-B2C5-1350D397ADAC}"/>
              </a:ext>
            </a:extLst>
          </p:cNvPr>
          <p:cNvSpPr txBox="1"/>
          <p:nvPr/>
        </p:nvSpPr>
        <p:spPr>
          <a:xfrm>
            <a:off x="2710543" y="4463142"/>
            <a:ext cx="2296886" cy="461665"/>
          </a:xfrm>
          <a:prstGeom prst="rect">
            <a:avLst/>
          </a:prstGeom>
          <a:noFill/>
        </p:spPr>
        <p:txBody>
          <a:bodyPr wrap="square" rtlCol="0">
            <a:spAutoFit/>
          </a:bodyPr>
          <a:lstStyle/>
          <a:p>
            <a:pPr algn="ctr"/>
            <a:r>
              <a:rPr lang="es-AR" sz="2400" b="1" dirty="0">
                <a:solidFill>
                  <a:srgbClr val="92D050"/>
                </a:solidFill>
              </a:rPr>
              <a:t>Envejecimiento</a:t>
            </a:r>
          </a:p>
        </p:txBody>
      </p:sp>
    </p:spTree>
    <p:extLst>
      <p:ext uri="{BB962C8B-B14F-4D97-AF65-F5344CB8AC3E}">
        <p14:creationId xmlns:p14="http://schemas.microsoft.com/office/powerpoint/2010/main" val="266414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Elipse 4">
            <a:extLst>
              <a:ext uri="{FF2B5EF4-FFF2-40B4-BE49-F238E27FC236}">
                <a16:creationId xmlns:a16="http://schemas.microsoft.com/office/drawing/2014/main" id="{38513762-1CBD-4BE7-8AD0-01E667736900}"/>
              </a:ext>
            </a:extLst>
          </p:cNvPr>
          <p:cNvSpPr/>
          <p:nvPr/>
        </p:nvSpPr>
        <p:spPr>
          <a:xfrm>
            <a:off x="2438401" y="2215244"/>
            <a:ext cx="3265714" cy="2247898"/>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0A35C6E6-4859-4FDE-B2C5-1350D397ADAC}"/>
              </a:ext>
            </a:extLst>
          </p:cNvPr>
          <p:cNvSpPr txBox="1"/>
          <p:nvPr/>
        </p:nvSpPr>
        <p:spPr>
          <a:xfrm>
            <a:off x="2051956" y="4463142"/>
            <a:ext cx="4250871" cy="461665"/>
          </a:xfrm>
          <a:prstGeom prst="rect">
            <a:avLst/>
          </a:prstGeom>
          <a:noFill/>
        </p:spPr>
        <p:txBody>
          <a:bodyPr wrap="square" rtlCol="0">
            <a:spAutoFit/>
          </a:bodyPr>
          <a:lstStyle/>
          <a:p>
            <a:pPr algn="ctr"/>
            <a:r>
              <a:rPr lang="es-AR" sz="2400" b="1" dirty="0">
                <a:solidFill>
                  <a:srgbClr val="92D050"/>
                </a:solidFill>
              </a:rPr>
              <a:t>Envejecimiento + Baby boom</a:t>
            </a:r>
          </a:p>
        </p:txBody>
      </p:sp>
    </p:spTree>
    <p:extLst>
      <p:ext uri="{BB962C8B-B14F-4D97-AF65-F5344CB8AC3E}">
        <p14:creationId xmlns:p14="http://schemas.microsoft.com/office/powerpoint/2010/main" val="4057011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Elipse 4">
            <a:extLst>
              <a:ext uri="{FF2B5EF4-FFF2-40B4-BE49-F238E27FC236}">
                <a16:creationId xmlns:a16="http://schemas.microsoft.com/office/drawing/2014/main" id="{38513762-1CBD-4BE7-8AD0-01E667736900}"/>
              </a:ext>
            </a:extLst>
          </p:cNvPr>
          <p:cNvSpPr/>
          <p:nvPr/>
        </p:nvSpPr>
        <p:spPr>
          <a:xfrm>
            <a:off x="5774871" y="1801586"/>
            <a:ext cx="3069771" cy="2754085"/>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2100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Elipse 4">
            <a:extLst>
              <a:ext uri="{FF2B5EF4-FFF2-40B4-BE49-F238E27FC236}">
                <a16:creationId xmlns:a16="http://schemas.microsoft.com/office/drawing/2014/main" id="{38513762-1CBD-4BE7-8AD0-01E667736900}"/>
              </a:ext>
            </a:extLst>
          </p:cNvPr>
          <p:cNvSpPr/>
          <p:nvPr/>
        </p:nvSpPr>
        <p:spPr>
          <a:xfrm>
            <a:off x="5774871" y="1801586"/>
            <a:ext cx="3069771" cy="2754085"/>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0A35C6E6-4859-4FDE-B2C5-1350D397ADAC}"/>
              </a:ext>
            </a:extLst>
          </p:cNvPr>
          <p:cNvSpPr txBox="1"/>
          <p:nvPr/>
        </p:nvSpPr>
        <p:spPr>
          <a:xfrm>
            <a:off x="4659085" y="4555671"/>
            <a:ext cx="5301341" cy="461665"/>
          </a:xfrm>
          <a:prstGeom prst="rect">
            <a:avLst/>
          </a:prstGeom>
          <a:noFill/>
        </p:spPr>
        <p:txBody>
          <a:bodyPr wrap="square" rtlCol="0">
            <a:spAutoFit/>
          </a:bodyPr>
          <a:lstStyle/>
          <a:p>
            <a:pPr algn="ctr"/>
            <a:r>
              <a:rPr lang="es-AR" sz="2400" b="1" dirty="0">
                <a:solidFill>
                  <a:srgbClr val="92D050"/>
                </a:solidFill>
              </a:rPr>
              <a:t>Ventana de Oportunidad Demográfica</a:t>
            </a:r>
          </a:p>
        </p:txBody>
      </p:sp>
    </p:spTree>
    <p:extLst>
      <p:ext uri="{BB962C8B-B14F-4D97-AF65-F5344CB8AC3E}">
        <p14:creationId xmlns:p14="http://schemas.microsoft.com/office/powerpoint/2010/main" val="1597833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Elipse 4">
            <a:extLst>
              <a:ext uri="{FF2B5EF4-FFF2-40B4-BE49-F238E27FC236}">
                <a16:creationId xmlns:a16="http://schemas.microsoft.com/office/drawing/2014/main" id="{38513762-1CBD-4BE7-8AD0-01E667736900}"/>
              </a:ext>
            </a:extLst>
          </p:cNvPr>
          <p:cNvSpPr/>
          <p:nvPr/>
        </p:nvSpPr>
        <p:spPr>
          <a:xfrm>
            <a:off x="5774871" y="1801586"/>
            <a:ext cx="3069771" cy="2754085"/>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0A35C6E6-4859-4FDE-B2C5-1350D397ADAC}"/>
              </a:ext>
            </a:extLst>
          </p:cNvPr>
          <p:cNvSpPr txBox="1"/>
          <p:nvPr/>
        </p:nvSpPr>
        <p:spPr>
          <a:xfrm>
            <a:off x="4659085" y="4555671"/>
            <a:ext cx="5301341" cy="461665"/>
          </a:xfrm>
          <a:prstGeom prst="rect">
            <a:avLst/>
          </a:prstGeom>
          <a:noFill/>
        </p:spPr>
        <p:txBody>
          <a:bodyPr wrap="square" rtlCol="0">
            <a:spAutoFit/>
          </a:bodyPr>
          <a:lstStyle/>
          <a:p>
            <a:pPr algn="ctr"/>
            <a:r>
              <a:rPr lang="es-AR" sz="2400" b="1" dirty="0">
                <a:solidFill>
                  <a:srgbClr val="92D050"/>
                </a:solidFill>
              </a:rPr>
              <a:t>Ventana de Oportunidad Demográfica</a:t>
            </a:r>
          </a:p>
        </p:txBody>
      </p:sp>
      <p:cxnSp>
        <p:nvCxnSpPr>
          <p:cNvPr id="7" name="Conector recto de flecha 6">
            <a:extLst>
              <a:ext uri="{FF2B5EF4-FFF2-40B4-BE49-F238E27FC236}">
                <a16:creationId xmlns:a16="http://schemas.microsoft.com/office/drawing/2014/main" id="{87962496-9824-43BF-AFB3-37248F149D7F}"/>
              </a:ext>
            </a:extLst>
          </p:cNvPr>
          <p:cNvCxnSpPr/>
          <p:nvPr/>
        </p:nvCxnSpPr>
        <p:spPr>
          <a:xfrm>
            <a:off x="6745266" y="2379945"/>
            <a:ext cx="770350" cy="55740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523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D681C-9BDF-477F-9876-BA64B845F134}"/>
              </a:ext>
            </a:extLst>
          </p:cNvPr>
          <p:cNvSpPr>
            <a:spLocks noGrp="1"/>
          </p:cNvSpPr>
          <p:nvPr>
            <p:ph type="title"/>
          </p:nvPr>
        </p:nvSpPr>
        <p:spPr/>
        <p:txBody>
          <a:bodyPr/>
          <a:lstStyle/>
          <a:p>
            <a:r>
              <a:rPr lang="es-AR" dirty="0"/>
              <a:t>Ventana de Oportunidad Demográfica</a:t>
            </a:r>
            <a:endParaRPr lang="en-US" dirty="0"/>
          </a:p>
        </p:txBody>
      </p:sp>
      <p:sp>
        <p:nvSpPr>
          <p:cNvPr id="3" name="Marcador de contenido 2">
            <a:extLst>
              <a:ext uri="{FF2B5EF4-FFF2-40B4-BE49-F238E27FC236}">
                <a16:creationId xmlns:a16="http://schemas.microsoft.com/office/drawing/2014/main" id="{84BCE4E2-DDF4-4A89-A3B1-6894E81269E3}"/>
              </a:ext>
            </a:extLst>
          </p:cNvPr>
          <p:cNvSpPr>
            <a:spLocks noGrp="1"/>
          </p:cNvSpPr>
          <p:nvPr>
            <p:ph idx="1"/>
          </p:nvPr>
        </p:nvSpPr>
        <p:spPr/>
        <p:txBody>
          <a:bodyPr>
            <a:normAutofit/>
          </a:bodyPr>
          <a:lstStyle/>
          <a:p>
            <a:r>
              <a:rPr lang="es-AR" dirty="0"/>
              <a:t>1990: los baby-</a:t>
            </a:r>
            <a:r>
              <a:rPr lang="es-AR" dirty="0" err="1"/>
              <a:t>boomers</a:t>
            </a:r>
            <a:r>
              <a:rPr lang="es-AR" dirty="0"/>
              <a:t> entran al mercado de trabajo. Sube la tasa de sostenimiento.</a:t>
            </a:r>
          </a:p>
          <a:p>
            <a:r>
              <a:rPr lang="es-AR" dirty="0"/>
              <a:t>Ventana de Oportunidad Demográfica, hasta 2030</a:t>
            </a:r>
          </a:p>
          <a:p>
            <a:r>
              <a:rPr lang="es-AR" dirty="0"/>
              <a:t>Es el momento de aprovechar los dividendos demográficos:</a:t>
            </a:r>
          </a:p>
          <a:p>
            <a:pPr marL="514350" indent="-514350">
              <a:buFont typeface="+mj-lt"/>
              <a:buAutoNum type="arabicPeriod"/>
            </a:pPr>
            <a:r>
              <a:rPr lang="es-AR" dirty="0"/>
              <a:t>Primer dividendo: favorable relación activos/dependientes</a:t>
            </a:r>
          </a:p>
          <a:p>
            <a:pPr marL="514350" indent="-514350">
              <a:buFont typeface="+mj-lt"/>
              <a:buAutoNum type="arabicPeriod"/>
            </a:pPr>
            <a:r>
              <a:rPr lang="es-AR" dirty="0"/>
              <a:t>Segundo dividendo: generar ahorro y convertir el ahorro en inversión.</a:t>
            </a:r>
            <a:endParaRPr lang="en-US" dirty="0"/>
          </a:p>
        </p:txBody>
      </p:sp>
    </p:spTree>
    <p:extLst>
      <p:ext uri="{BB962C8B-B14F-4D97-AF65-F5344CB8AC3E}">
        <p14:creationId xmlns:p14="http://schemas.microsoft.com/office/powerpoint/2010/main" val="943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D681C-9BDF-477F-9876-BA64B845F134}"/>
              </a:ext>
            </a:extLst>
          </p:cNvPr>
          <p:cNvSpPr>
            <a:spLocks noGrp="1"/>
          </p:cNvSpPr>
          <p:nvPr>
            <p:ph type="title"/>
          </p:nvPr>
        </p:nvSpPr>
        <p:spPr/>
        <p:txBody>
          <a:bodyPr/>
          <a:lstStyle/>
          <a:p>
            <a:r>
              <a:rPr lang="es-AR" dirty="0"/>
              <a:t>La demografía argentina</a:t>
            </a:r>
            <a:endParaRPr lang="en-US" dirty="0"/>
          </a:p>
        </p:txBody>
      </p:sp>
      <p:sp>
        <p:nvSpPr>
          <p:cNvPr id="3" name="Marcador de contenido 2">
            <a:extLst>
              <a:ext uri="{FF2B5EF4-FFF2-40B4-BE49-F238E27FC236}">
                <a16:creationId xmlns:a16="http://schemas.microsoft.com/office/drawing/2014/main" id="{84BCE4E2-DDF4-4A89-A3B1-6894E81269E3}"/>
              </a:ext>
            </a:extLst>
          </p:cNvPr>
          <p:cNvSpPr>
            <a:spLocks noGrp="1"/>
          </p:cNvSpPr>
          <p:nvPr>
            <p:ph idx="1"/>
          </p:nvPr>
        </p:nvSpPr>
        <p:spPr/>
        <p:txBody>
          <a:bodyPr>
            <a:normAutofit/>
          </a:bodyPr>
          <a:lstStyle/>
          <a:p>
            <a:r>
              <a:rPr lang="es-AR" dirty="0"/>
              <a:t>Transición demográfica temprana (en contexto latinoamericano)</a:t>
            </a:r>
          </a:p>
          <a:p>
            <a:pPr marL="514350" indent="-514350">
              <a:buFont typeface="+mj-lt"/>
              <a:buAutoNum type="arabicPeriod"/>
            </a:pPr>
            <a:r>
              <a:rPr lang="es-AR" dirty="0"/>
              <a:t>Baja de la fecundidad</a:t>
            </a:r>
          </a:p>
          <a:p>
            <a:pPr marL="514350" indent="-514350">
              <a:buFont typeface="+mj-lt"/>
              <a:buAutoNum type="arabicPeriod"/>
            </a:pPr>
            <a:r>
              <a:rPr lang="es-AR" dirty="0"/>
              <a:t>Baja de la mortalidad</a:t>
            </a:r>
          </a:p>
        </p:txBody>
      </p:sp>
    </p:spTree>
    <p:extLst>
      <p:ext uri="{BB962C8B-B14F-4D97-AF65-F5344CB8AC3E}">
        <p14:creationId xmlns:p14="http://schemas.microsoft.com/office/powerpoint/2010/main" val="1678890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045FC-E316-4AC7-83FB-2B590E287029}"/>
              </a:ext>
            </a:extLst>
          </p:cNvPr>
          <p:cNvSpPr>
            <a:spLocks noGrp="1"/>
          </p:cNvSpPr>
          <p:nvPr>
            <p:ph type="title"/>
          </p:nvPr>
        </p:nvSpPr>
        <p:spPr/>
        <p:txBody>
          <a:bodyPr/>
          <a:lstStyle/>
          <a:p>
            <a:r>
              <a:rPr lang="es-AR" dirty="0"/>
              <a:t>Grupos </a:t>
            </a:r>
            <a:r>
              <a:rPr lang="es-AR" dirty="0" err="1"/>
              <a:t>SocioEconómicos</a:t>
            </a:r>
            <a:endParaRPr lang="en-US" dirty="0"/>
          </a:p>
        </p:txBody>
      </p:sp>
      <p:sp>
        <p:nvSpPr>
          <p:cNvPr id="3" name="Marcador de contenido 2">
            <a:extLst>
              <a:ext uri="{FF2B5EF4-FFF2-40B4-BE49-F238E27FC236}">
                <a16:creationId xmlns:a16="http://schemas.microsoft.com/office/drawing/2014/main" id="{24D37B72-47E6-46F0-AABB-6E801B7DA459}"/>
              </a:ext>
            </a:extLst>
          </p:cNvPr>
          <p:cNvSpPr>
            <a:spLocks noGrp="1"/>
          </p:cNvSpPr>
          <p:nvPr>
            <p:ph idx="1"/>
          </p:nvPr>
        </p:nvSpPr>
        <p:spPr/>
        <p:txBody>
          <a:bodyPr/>
          <a:lstStyle/>
          <a:p>
            <a:r>
              <a:rPr lang="es-AR" dirty="0"/>
              <a:t>Tres grupos, definidos según los años de educación del jefe de hogar</a:t>
            </a:r>
          </a:p>
          <a:p>
            <a:endParaRPr lang="es-AR" dirty="0"/>
          </a:p>
          <a:p>
            <a:endParaRPr lang="en-US" dirty="0"/>
          </a:p>
        </p:txBody>
      </p:sp>
    </p:spTree>
    <p:extLst>
      <p:ext uri="{BB962C8B-B14F-4D97-AF65-F5344CB8AC3E}">
        <p14:creationId xmlns:p14="http://schemas.microsoft.com/office/powerpoint/2010/main" val="327043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045FC-E316-4AC7-83FB-2B590E287029}"/>
              </a:ext>
            </a:extLst>
          </p:cNvPr>
          <p:cNvSpPr>
            <a:spLocks noGrp="1"/>
          </p:cNvSpPr>
          <p:nvPr>
            <p:ph type="title"/>
          </p:nvPr>
        </p:nvSpPr>
        <p:spPr/>
        <p:txBody>
          <a:bodyPr/>
          <a:lstStyle/>
          <a:p>
            <a:r>
              <a:rPr lang="es-AR" dirty="0"/>
              <a:t>Grupos </a:t>
            </a:r>
            <a:r>
              <a:rPr lang="es-AR" dirty="0" err="1"/>
              <a:t>SocioEconómicos</a:t>
            </a:r>
            <a:endParaRPr lang="en-US" dirty="0"/>
          </a:p>
        </p:txBody>
      </p:sp>
      <p:sp>
        <p:nvSpPr>
          <p:cNvPr id="3" name="Marcador de contenido 2">
            <a:extLst>
              <a:ext uri="{FF2B5EF4-FFF2-40B4-BE49-F238E27FC236}">
                <a16:creationId xmlns:a16="http://schemas.microsoft.com/office/drawing/2014/main" id="{24D37B72-47E6-46F0-AABB-6E801B7DA459}"/>
              </a:ext>
            </a:extLst>
          </p:cNvPr>
          <p:cNvSpPr>
            <a:spLocks noGrp="1"/>
          </p:cNvSpPr>
          <p:nvPr>
            <p:ph idx="1"/>
          </p:nvPr>
        </p:nvSpPr>
        <p:spPr/>
        <p:txBody>
          <a:bodyPr/>
          <a:lstStyle/>
          <a:p>
            <a:r>
              <a:rPr lang="es-AR" dirty="0"/>
              <a:t>Tres grupos, definidos según los años de educación del jefe de hogar</a:t>
            </a:r>
          </a:p>
          <a:p>
            <a:endParaRPr lang="es-AR" dirty="0"/>
          </a:p>
          <a:p>
            <a:endParaRPr lang="en-US" dirty="0"/>
          </a:p>
        </p:txBody>
      </p:sp>
      <p:pic>
        <p:nvPicPr>
          <p:cNvPr id="4" name="Imagen 3">
            <a:extLst>
              <a:ext uri="{FF2B5EF4-FFF2-40B4-BE49-F238E27FC236}">
                <a16:creationId xmlns:a16="http://schemas.microsoft.com/office/drawing/2014/main" id="{A44C7526-5366-4F74-964F-433B107CB4AB}"/>
              </a:ext>
            </a:extLst>
          </p:cNvPr>
          <p:cNvPicPr>
            <a:picLocks noChangeAspect="1"/>
          </p:cNvPicPr>
          <p:nvPr/>
        </p:nvPicPr>
        <p:blipFill>
          <a:blip r:embed="rId2"/>
          <a:stretch>
            <a:fillRect/>
          </a:stretch>
        </p:blipFill>
        <p:spPr>
          <a:xfrm>
            <a:off x="998764" y="2876625"/>
            <a:ext cx="10194471" cy="2249337"/>
          </a:xfrm>
          <a:prstGeom prst="rect">
            <a:avLst/>
          </a:prstGeom>
        </p:spPr>
      </p:pic>
    </p:spTree>
    <p:extLst>
      <p:ext uri="{BB962C8B-B14F-4D97-AF65-F5344CB8AC3E}">
        <p14:creationId xmlns:p14="http://schemas.microsoft.com/office/powerpoint/2010/main" val="229018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045FC-E316-4AC7-83FB-2B590E287029}"/>
              </a:ext>
            </a:extLst>
          </p:cNvPr>
          <p:cNvSpPr>
            <a:spLocks noGrp="1"/>
          </p:cNvSpPr>
          <p:nvPr>
            <p:ph type="title"/>
          </p:nvPr>
        </p:nvSpPr>
        <p:spPr/>
        <p:txBody>
          <a:bodyPr>
            <a:normAutofit/>
          </a:bodyPr>
          <a:lstStyle/>
          <a:p>
            <a:r>
              <a:rPr lang="es-AR" sz="3200" b="1" dirty="0"/>
              <a:t>Grupo 1, algunas características de los jefes</a:t>
            </a:r>
            <a:endParaRPr lang="en-US" sz="3200" b="1" dirty="0"/>
          </a:p>
        </p:txBody>
      </p:sp>
      <p:sp>
        <p:nvSpPr>
          <p:cNvPr id="3" name="Marcador de contenido 2">
            <a:extLst>
              <a:ext uri="{FF2B5EF4-FFF2-40B4-BE49-F238E27FC236}">
                <a16:creationId xmlns:a16="http://schemas.microsoft.com/office/drawing/2014/main" id="{24D37B72-47E6-46F0-AABB-6E801B7DA459}"/>
              </a:ext>
            </a:extLst>
          </p:cNvPr>
          <p:cNvSpPr>
            <a:spLocks noGrp="1"/>
          </p:cNvSpPr>
          <p:nvPr>
            <p:ph idx="1"/>
          </p:nvPr>
        </p:nvSpPr>
        <p:spPr/>
        <p:txBody>
          <a:bodyPr/>
          <a:lstStyle/>
          <a:p>
            <a:r>
              <a:rPr lang="es-AR" dirty="0"/>
              <a:t>Jefes de hogar con menor educación (0 a 7 años)</a:t>
            </a:r>
          </a:p>
          <a:p>
            <a:r>
              <a:rPr lang="es-AR" dirty="0"/>
              <a:t>Mayor desocupación (6,3%)</a:t>
            </a:r>
          </a:p>
          <a:p>
            <a:r>
              <a:rPr lang="es-AR" dirty="0"/>
              <a:t>Menor tasa de actividad (50,1%)</a:t>
            </a:r>
          </a:p>
          <a:p>
            <a:r>
              <a:rPr lang="es-AR" dirty="0"/>
              <a:t>Mayor tasa de empleo informal (45%)</a:t>
            </a:r>
          </a:p>
          <a:p>
            <a:r>
              <a:rPr lang="es-AR" dirty="0"/>
              <a:t>Mayor edad media (35,2 años; población total en los hogares del grupo).</a:t>
            </a:r>
          </a:p>
          <a:p>
            <a:endParaRPr lang="es-AR" dirty="0"/>
          </a:p>
          <a:p>
            <a:endParaRPr lang="es-AR" dirty="0"/>
          </a:p>
          <a:p>
            <a:endParaRPr lang="en-US" dirty="0"/>
          </a:p>
        </p:txBody>
      </p:sp>
    </p:spTree>
    <p:extLst>
      <p:ext uri="{BB962C8B-B14F-4D97-AF65-F5344CB8AC3E}">
        <p14:creationId xmlns:p14="http://schemas.microsoft.com/office/powerpoint/2010/main" val="392758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045FC-E316-4AC7-83FB-2B590E287029}"/>
              </a:ext>
            </a:extLst>
          </p:cNvPr>
          <p:cNvSpPr>
            <a:spLocks noGrp="1"/>
          </p:cNvSpPr>
          <p:nvPr>
            <p:ph type="title"/>
          </p:nvPr>
        </p:nvSpPr>
        <p:spPr/>
        <p:txBody>
          <a:bodyPr>
            <a:normAutofit/>
          </a:bodyPr>
          <a:lstStyle/>
          <a:p>
            <a:r>
              <a:rPr lang="es-AR" sz="3200" b="1" dirty="0"/>
              <a:t>Grupo 3, algunas características de los jefes</a:t>
            </a:r>
            <a:endParaRPr lang="en-US" sz="3200" b="1" dirty="0"/>
          </a:p>
        </p:txBody>
      </p:sp>
      <p:sp>
        <p:nvSpPr>
          <p:cNvPr id="3" name="Marcador de contenido 2">
            <a:extLst>
              <a:ext uri="{FF2B5EF4-FFF2-40B4-BE49-F238E27FC236}">
                <a16:creationId xmlns:a16="http://schemas.microsoft.com/office/drawing/2014/main" id="{24D37B72-47E6-46F0-AABB-6E801B7DA459}"/>
              </a:ext>
            </a:extLst>
          </p:cNvPr>
          <p:cNvSpPr>
            <a:spLocks noGrp="1"/>
          </p:cNvSpPr>
          <p:nvPr>
            <p:ph idx="1"/>
          </p:nvPr>
        </p:nvSpPr>
        <p:spPr/>
        <p:txBody>
          <a:bodyPr/>
          <a:lstStyle/>
          <a:p>
            <a:r>
              <a:rPr lang="es-AR" dirty="0"/>
              <a:t>Jefes de hogar con mayor educación (13 y más años)</a:t>
            </a:r>
          </a:p>
          <a:p>
            <a:r>
              <a:rPr lang="es-AR" dirty="0"/>
              <a:t>Menor desocupación (3,6%)</a:t>
            </a:r>
          </a:p>
          <a:p>
            <a:r>
              <a:rPr lang="es-AR" dirty="0"/>
              <a:t>Mayor tasa de actividad (78,8%)</a:t>
            </a:r>
          </a:p>
          <a:p>
            <a:r>
              <a:rPr lang="es-AR" dirty="0"/>
              <a:t>Menor tasa de empleo informal (14,4%)</a:t>
            </a:r>
          </a:p>
          <a:p>
            <a:r>
              <a:rPr lang="es-AR" dirty="0"/>
              <a:t>Edad media (34 años; población total en los hogares del grupo).</a:t>
            </a:r>
          </a:p>
          <a:p>
            <a:endParaRPr lang="es-AR" dirty="0"/>
          </a:p>
          <a:p>
            <a:endParaRPr lang="es-AR" dirty="0"/>
          </a:p>
          <a:p>
            <a:endParaRPr lang="en-US" dirty="0"/>
          </a:p>
        </p:txBody>
      </p:sp>
    </p:spTree>
    <p:extLst>
      <p:ext uri="{BB962C8B-B14F-4D97-AF65-F5344CB8AC3E}">
        <p14:creationId xmlns:p14="http://schemas.microsoft.com/office/powerpoint/2010/main" val="34102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045FC-E316-4AC7-83FB-2B590E287029}"/>
              </a:ext>
            </a:extLst>
          </p:cNvPr>
          <p:cNvSpPr>
            <a:spLocks noGrp="1"/>
          </p:cNvSpPr>
          <p:nvPr>
            <p:ph type="title"/>
          </p:nvPr>
        </p:nvSpPr>
        <p:spPr/>
        <p:txBody>
          <a:bodyPr>
            <a:normAutofit/>
          </a:bodyPr>
          <a:lstStyle/>
          <a:p>
            <a:r>
              <a:rPr lang="es-AR" sz="3200" b="1" dirty="0"/>
              <a:t>Grupo 2, algunas características de los jefes</a:t>
            </a:r>
            <a:endParaRPr lang="en-US" sz="3200" b="1" dirty="0"/>
          </a:p>
        </p:txBody>
      </p:sp>
      <p:sp>
        <p:nvSpPr>
          <p:cNvPr id="3" name="Marcador de contenido 2">
            <a:extLst>
              <a:ext uri="{FF2B5EF4-FFF2-40B4-BE49-F238E27FC236}">
                <a16:creationId xmlns:a16="http://schemas.microsoft.com/office/drawing/2014/main" id="{24D37B72-47E6-46F0-AABB-6E801B7DA459}"/>
              </a:ext>
            </a:extLst>
          </p:cNvPr>
          <p:cNvSpPr>
            <a:spLocks noGrp="1"/>
          </p:cNvSpPr>
          <p:nvPr>
            <p:ph idx="1"/>
          </p:nvPr>
        </p:nvSpPr>
        <p:spPr/>
        <p:txBody>
          <a:bodyPr/>
          <a:lstStyle/>
          <a:p>
            <a:r>
              <a:rPr lang="es-AR" dirty="0"/>
              <a:t>Jefes de hogar con 8 a 12 años de educación</a:t>
            </a:r>
          </a:p>
          <a:p>
            <a:r>
              <a:rPr lang="es-AR" dirty="0"/>
              <a:t>Edad media (30,8 años; población total en los hogares del grupo).</a:t>
            </a:r>
          </a:p>
          <a:p>
            <a:endParaRPr lang="es-AR" dirty="0"/>
          </a:p>
          <a:p>
            <a:endParaRPr lang="es-AR" dirty="0"/>
          </a:p>
          <a:p>
            <a:endParaRPr lang="en-US" dirty="0"/>
          </a:p>
        </p:txBody>
      </p:sp>
    </p:spTree>
    <p:extLst>
      <p:ext uri="{BB962C8B-B14F-4D97-AF65-F5344CB8AC3E}">
        <p14:creationId xmlns:p14="http://schemas.microsoft.com/office/powerpoint/2010/main" val="387854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449B8A-0016-4368-8CCD-D6DD9E2DD1E9}"/>
              </a:ext>
            </a:extLst>
          </p:cNvPr>
          <p:cNvSpPr>
            <a:spLocks noGrp="1"/>
          </p:cNvSpPr>
          <p:nvPr>
            <p:ph type="title"/>
          </p:nvPr>
        </p:nvSpPr>
        <p:spPr/>
        <p:txBody>
          <a:bodyPr/>
          <a:lstStyle/>
          <a:p>
            <a:r>
              <a:rPr lang="es-AR" dirty="0"/>
              <a:t>Demografía de los grupos SE</a:t>
            </a:r>
            <a:endParaRPr lang="en-US" dirty="0"/>
          </a:p>
        </p:txBody>
      </p:sp>
      <p:sp>
        <p:nvSpPr>
          <p:cNvPr id="3" name="Marcador de contenido 2">
            <a:extLst>
              <a:ext uri="{FF2B5EF4-FFF2-40B4-BE49-F238E27FC236}">
                <a16:creationId xmlns:a16="http://schemas.microsoft.com/office/drawing/2014/main" id="{8A6DF1D4-3995-4A0D-9FB9-193B002B2225}"/>
              </a:ext>
            </a:extLst>
          </p:cNvPr>
          <p:cNvSpPr>
            <a:spLocks noGrp="1"/>
          </p:cNvSpPr>
          <p:nvPr>
            <p:ph idx="1"/>
          </p:nvPr>
        </p:nvSpPr>
        <p:spPr/>
        <p:txBody>
          <a:bodyPr/>
          <a:lstStyle/>
          <a:p>
            <a:r>
              <a:rPr lang="es-AR" dirty="0"/>
              <a:t>Los tres grupos socioeconómicos corresponden a tres configuraciones poblacionales muy diferentes. </a:t>
            </a:r>
          </a:p>
          <a:p>
            <a:endParaRPr lang="en-US" dirty="0"/>
          </a:p>
        </p:txBody>
      </p:sp>
    </p:spTree>
    <p:extLst>
      <p:ext uri="{BB962C8B-B14F-4D97-AF65-F5344CB8AC3E}">
        <p14:creationId xmlns:p14="http://schemas.microsoft.com/office/powerpoint/2010/main" val="3547518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4DC8CD00-18FD-4E7A-A5B1-C6608B808EF2}"/>
              </a:ext>
            </a:extLst>
          </p:cNvPr>
          <p:cNvPicPr>
            <a:picLocks noGrp="1"/>
          </p:cNvPicPr>
          <p:nvPr>
            <p:ph idx="1"/>
          </p:nvPr>
        </p:nvPicPr>
        <p:blipFill>
          <a:blip r:embed="rId2"/>
          <a:stretch>
            <a:fillRect/>
          </a:stretch>
        </p:blipFill>
        <p:spPr>
          <a:xfrm>
            <a:off x="3796392" y="0"/>
            <a:ext cx="4599215" cy="6858000"/>
          </a:xfrm>
          <a:prstGeom prst="rect">
            <a:avLst/>
          </a:prstGeom>
        </p:spPr>
      </p:pic>
    </p:spTree>
    <p:extLst>
      <p:ext uri="{BB962C8B-B14F-4D97-AF65-F5344CB8AC3E}">
        <p14:creationId xmlns:p14="http://schemas.microsoft.com/office/powerpoint/2010/main" val="986549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628129-C87A-4C01-9D32-8EF08659CECF}"/>
              </a:ext>
            </a:extLst>
          </p:cNvPr>
          <p:cNvSpPr>
            <a:spLocks noGrp="1"/>
          </p:cNvSpPr>
          <p:nvPr>
            <p:ph type="title"/>
          </p:nvPr>
        </p:nvSpPr>
        <p:spPr/>
        <p:txBody>
          <a:bodyPr/>
          <a:lstStyle/>
          <a:p>
            <a:r>
              <a:rPr lang="es-AR" dirty="0"/>
              <a:t>La demografía de los grupos SE</a:t>
            </a:r>
            <a:endParaRPr lang="en-US" dirty="0"/>
          </a:p>
        </p:txBody>
      </p:sp>
      <p:sp>
        <p:nvSpPr>
          <p:cNvPr id="3" name="Marcador de contenido 2">
            <a:extLst>
              <a:ext uri="{FF2B5EF4-FFF2-40B4-BE49-F238E27FC236}">
                <a16:creationId xmlns:a16="http://schemas.microsoft.com/office/drawing/2014/main" id="{0B7EEE15-5276-4B78-8B65-A2396CCA06EA}"/>
              </a:ext>
            </a:extLst>
          </p:cNvPr>
          <p:cNvSpPr>
            <a:spLocks noGrp="1"/>
          </p:cNvSpPr>
          <p:nvPr>
            <p:ph idx="1"/>
          </p:nvPr>
        </p:nvSpPr>
        <p:spPr/>
        <p:txBody>
          <a:bodyPr>
            <a:normAutofit/>
          </a:bodyPr>
          <a:lstStyle/>
          <a:p>
            <a:r>
              <a:rPr lang="es-AR" dirty="0"/>
              <a:t>El grupo 1 se corresponde con una población envejecida, con exceso de adultos mayores y déficit de niños y adultos en edades laborales. Es una población envejecida y en hogares de bajo nivel educativo.</a:t>
            </a:r>
          </a:p>
          <a:p>
            <a:endParaRPr lang="es-AR" dirty="0"/>
          </a:p>
        </p:txBody>
      </p:sp>
      <p:graphicFrame>
        <p:nvGraphicFramePr>
          <p:cNvPr id="5" name="Gráfico 4">
            <a:extLst>
              <a:ext uri="{FF2B5EF4-FFF2-40B4-BE49-F238E27FC236}">
                <a16:creationId xmlns:a16="http://schemas.microsoft.com/office/drawing/2014/main" id="{27CBE255-E183-4BF5-B98D-DFD301CFE342}"/>
              </a:ext>
            </a:extLst>
          </p:cNvPr>
          <p:cNvGraphicFramePr>
            <a:graphicFrameLocks/>
          </p:cNvGraphicFramePr>
          <p:nvPr>
            <p:extLst>
              <p:ext uri="{D42A27DB-BD31-4B8C-83A1-F6EECF244321}">
                <p14:modId xmlns:p14="http://schemas.microsoft.com/office/powerpoint/2010/main" val="3614362374"/>
              </p:ext>
            </p:extLst>
          </p:nvPr>
        </p:nvGraphicFramePr>
        <p:xfrm>
          <a:off x="3810000" y="3429000"/>
          <a:ext cx="4572000" cy="35260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878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628129-C87A-4C01-9D32-8EF08659CECF}"/>
              </a:ext>
            </a:extLst>
          </p:cNvPr>
          <p:cNvSpPr>
            <a:spLocks noGrp="1"/>
          </p:cNvSpPr>
          <p:nvPr>
            <p:ph type="title"/>
          </p:nvPr>
        </p:nvSpPr>
        <p:spPr/>
        <p:txBody>
          <a:bodyPr/>
          <a:lstStyle/>
          <a:p>
            <a:r>
              <a:rPr lang="es-AR" dirty="0"/>
              <a:t>La demografía de los grupos SE</a:t>
            </a:r>
            <a:endParaRPr lang="en-US" dirty="0"/>
          </a:p>
        </p:txBody>
      </p:sp>
      <p:sp>
        <p:nvSpPr>
          <p:cNvPr id="3" name="Marcador de contenido 2">
            <a:extLst>
              <a:ext uri="{FF2B5EF4-FFF2-40B4-BE49-F238E27FC236}">
                <a16:creationId xmlns:a16="http://schemas.microsoft.com/office/drawing/2014/main" id="{0B7EEE15-5276-4B78-8B65-A2396CCA06EA}"/>
              </a:ext>
            </a:extLst>
          </p:cNvPr>
          <p:cNvSpPr>
            <a:spLocks noGrp="1"/>
          </p:cNvSpPr>
          <p:nvPr>
            <p:ph idx="1"/>
          </p:nvPr>
        </p:nvSpPr>
        <p:spPr/>
        <p:txBody>
          <a:bodyPr>
            <a:normAutofit/>
          </a:bodyPr>
          <a:lstStyle/>
          <a:p>
            <a:pPr lvl="0"/>
            <a:r>
              <a:rPr lang="es-AR" dirty="0"/>
              <a:t>El grupo 2 se aproxima a la forma piramidal clásica, de base ancha y cúspide angosta, que caracteriza a una población joven, con déficit de adultos mayores y exceso de niños y adultos jóvenes.</a:t>
            </a:r>
            <a:endParaRPr lang="en-US" dirty="0"/>
          </a:p>
        </p:txBody>
      </p:sp>
      <p:graphicFrame>
        <p:nvGraphicFramePr>
          <p:cNvPr id="4" name="Gráfico 3">
            <a:extLst>
              <a:ext uri="{FF2B5EF4-FFF2-40B4-BE49-F238E27FC236}">
                <a16:creationId xmlns:a16="http://schemas.microsoft.com/office/drawing/2014/main" id="{432DEAF2-9FD2-47C8-BF69-5AA8735C3340}"/>
              </a:ext>
            </a:extLst>
          </p:cNvPr>
          <p:cNvGraphicFramePr>
            <a:graphicFrameLocks/>
          </p:cNvGraphicFramePr>
          <p:nvPr>
            <p:extLst>
              <p:ext uri="{D42A27DB-BD31-4B8C-83A1-F6EECF244321}">
                <p14:modId xmlns:p14="http://schemas.microsoft.com/office/powerpoint/2010/main" val="2188924048"/>
              </p:ext>
            </p:extLst>
          </p:nvPr>
        </p:nvGraphicFramePr>
        <p:xfrm>
          <a:off x="3810000" y="3429000"/>
          <a:ext cx="4572000" cy="34884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780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628129-C87A-4C01-9D32-8EF08659CECF}"/>
              </a:ext>
            </a:extLst>
          </p:cNvPr>
          <p:cNvSpPr>
            <a:spLocks noGrp="1"/>
          </p:cNvSpPr>
          <p:nvPr>
            <p:ph type="title"/>
          </p:nvPr>
        </p:nvSpPr>
        <p:spPr/>
        <p:txBody>
          <a:bodyPr/>
          <a:lstStyle/>
          <a:p>
            <a:r>
              <a:rPr lang="es-AR" dirty="0"/>
              <a:t>La demografía de los grupos SE</a:t>
            </a:r>
            <a:endParaRPr lang="en-US" dirty="0"/>
          </a:p>
        </p:txBody>
      </p:sp>
      <p:sp>
        <p:nvSpPr>
          <p:cNvPr id="3" name="Marcador de contenido 2">
            <a:extLst>
              <a:ext uri="{FF2B5EF4-FFF2-40B4-BE49-F238E27FC236}">
                <a16:creationId xmlns:a16="http://schemas.microsoft.com/office/drawing/2014/main" id="{0B7EEE15-5276-4B78-8B65-A2396CCA06EA}"/>
              </a:ext>
            </a:extLst>
          </p:cNvPr>
          <p:cNvSpPr>
            <a:spLocks noGrp="1"/>
          </p:cNvSpPr>
          <p:nvPr>
            <p:ph idx="1"/>
          </p:nvPr>
        </p:nvSpPr>
        <p:spPr/>
        <p:txBody>
          <a:bodyPr>
            <a:normAutofit/>
          </a:bodyPr>
          <a:lstStyle/>
          <a:p>
            <a:r>
              <a:rPr lang="es-AR" dirty="0"/>
              <a:t>El grupo 3 presenta la particularidad de exhibir la presencia de la cohorte que se corresponde aproximadamente con el “baby boom” que la Argentina experimentó durante las décadas de 1970 y 1980. </a:t>
            </a:r>
          </a:p>
        </p:txBody>
      </p:sp>
      <p:graphicFrame>
        <p:nvGraphicFramePr>
          <p:cNvPr id="4" name="Gráfico 3">
            <a:extLst>
              <a:ext uri="{FF2B5EF4-FFF2-40B4-BE49-F238E27FC236}">
                <a16:creationId xmlns:a16="http://schemas.microsoft.com/office/drawing/2014/main" id="{1BBF17C9-59EA-4830-8C0A-623B1C6B36B1}"/>
              </a:ext>
            </a:extLst>
          </p:cNvPr>
          <p:cNvGraphicFramePr>
            <a:graphicFrameLocks/>
          </p:cNvGraphicFramePr>
          <p:nvPr>
            <p:extLst>
              <p:ext uri="{D42A27DB-BD31-4B8C-83A1-F6EECF244321}">
                <p14:modId xmlns:p14="http://schemas.microsoft.com/office/powerpoint/2010/main" val="1849475899"/>
              </p:ext>
            </p:extLst>
          </p:nvPr>
        </p:nvGraphicFramePr>
        <p:xfrm>
          <a:off x="3810000" y="3429000"/>
          <a:ext cx="45720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441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7C8A44-7FDF-4813-A038-79B2F8DD1296}"/>
              </a:ext>
            </a:extLst>
          </p:cNvPr>
          <p:cNvSpPr>
            <a:spLocks noGrp="1"/>
          </p:cNvSpPr>
          <p:nvPr>
            <p:ph type="title"/>
          </p:nvPr>
        </p:nvSpPr>
        <p:spPr/>
        <p:txBody>
          <a:bodyPr>
            <a:normAutofit/>
          </a:bodyPr>
          <a:lstStyle/>
          <a:p>
            <a:r>
              <a:rPr lang="es-AR" sz="3200" dirty="0"/>
              <a:t>Tasa Global de Fecundidad</a:t>
            </a:r>
            <a:br>
              <a:rPr lang="es-AR" sz="3200" dirty="0"/>
            </a:br>
            <a:r>
              <a:rPr lang="es-AR" sz="3200" dirty="0"/>
              <a:t>Argentina y promedio de América Latina y el Caribe, 1960-2017</a:t>
            </a:r>
            <a:endParaRPr lang="en-US" sz="3200" dirty="0"/>
          </a:p>
        </p:txBody>
      </p:sp>
      <p:pic>
        <p:nvPicPr>
          <p:cNvPr id="4" name="Marcador de contenido 3">
            <a:extLst>
              <a:ext uri="{FF2B5EF4-FFF2-40B4-BE49-F238E27FC236}">
                <a16:creationId xmlns:a16="http://schemas.microsoft.com/office/drawing/2014/main" id="{3A94CFBC-1D7B-474B-97E8-E71F514FAF22}"/>
              </a:ext>
            </a:extLst>
          </p:cNvPr>
          <p:cNvPicPr>
            <a:picLocks noGrp="1" noChangeAspect="1"/>
          </p:cNvPicPr>
          <p:nvPr>
            <p:ph idx="1"/>
          </p:nvPr>
        </p:nvPicPr>
        <p:blipFill>
          <a:blip r:embed="rId2"/>
          <a:stretch>
            <a:fillRect/>
          </a:stretch>
        </p:blipFill>
        <p:spPr>
          <a:xfrm>
            <a:off x="2263924" y="1825625"/>
            <a:ext cx="7664151" cy="4351338"/>
          </a:xfrm>
          <a:prstGeom prst="rect">
            <a:avLst/>
          </a:prstGeom>
        </p:spPr>
      </p:pic>
    </p:spTree>
    <p:extLst>
      <p:ext uri="{BB962C8B-B14F-4D97-AF65-F5344CB8AC3E}">
        <p14:creationId xmlns:p14="http://schemas.microsoft.com/office/powerpoint/2010/main" val="20764083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628129-C87A-4C01-9D32-8EF08659CECF}"/>
              </a:ext>
            </a:extLst>
          </p:cNvPr>
          <p:cNvSpPr>
            <a:spLocks noGrp="1"/>
          </p:cNvSpPr>
          <p:nvPr>
            <p:ph type="title"/>
          </p:nvPr>
        </p:nvSpPr>
        <p:spPr/>
        <p:txBody>
          <a:bodyPr/>
          <a:lstStyle/>
          <a:p>
            <a:r>
              <a:rPr lang="es-AR" dirty="0"/>
              <a:t>La demografía de los grupos SE</a:t>
            </a:r>
            <a:endParaRPr lang="en-US" dirty="0"/>
          </a:p>
        </p:txBody>
      </p:sp>
      <p:sp>
        <p:nvSpPr>
          <p:cNvPr id="3" name="Marcador de contenido 2">
            <a:extLst>
              <a:ext uri="{FF2B5EF4-FFF2-40B4-BE49-F238E27FC236}">
                <a16:creationId xmlns:a16="http://schemas.microsoft.com/office/drawing/2014/main" id="{0B7EEE15-5276-4B78-8B65-A2396CCA06EA}"/>
              </a:ext>
            </a:extLst>
          </p:cNvPr>
          <p:cNvSpPr>
            <a:spLocks noGrp="1"/>
          </p:cNvSpPr>
          <p:nvPr>
            <p:ph idx="1"/>
          </p:nvPr>
        </p:nvSpPr>
        <p:spPr/>
        <p:txBody>
          <a:bodyPr>
            <a:normAutofit/>
          </a:bodyPr>
          <a:lstStyle/>
          <a:p>
            <a:r>
              <a:rPr lang="es-AR" dirty="0"/>
              <a:t>El grupo 3 presenta la particularidad de exhibir la presencia de la cohorte que se corresponde aproximadamente con el “baby boom” que la Argentina experimentó durante las décadas de 1970 y 1980. </a:t>
            </a:r>
          </a:p>
          <a:p>
            <a:r>
              <a:rPr lang="es-AR" dirty="0"/>
              <a:t>Es una cohorte con los mayores niveles de educación, con déficit de niños y déficit de adultos mayores, pues la cohorte todavía no ha envejecido</a:t>
            </a:r>
          </a:p>
        </p:txBody>
      </p:sp>
    </p:spTree>
    <p:extLst>
      <p:ext uri="{BB962C8B-B14F-4D97-AF65-F5344CB8AC3E}">
        <p14:creationId xmlns:p14="http://schemas.microsoft.com/office/powerpoint/2010/main" val="1175907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628129-C87A-4C01-9D32-8EF08659CECF}"/>
              </a:ext>
            </a:extLst>
          </p:cNvPr>
          <p:cNvSpPr>
            <a:spLocks noGrp="1"/>
          </p:cNvSpPr>
          <p:nvPr>
            <p:ph type="title"/>
          </p:nvPr>
        </p:nvSpPr>
        <p:spPr/>
        <p:txBody>
          <a:bodyPr/>
          <a:lstStyle/>
          <a:p>
            <a:r>
              <a:rPr lang="es-AR" dirty="0"/>
              <a:t>Tasas de sostenimiento por grupo SE</a:t>
            </a:r>
          </a:p>
        </p:txBody>
      </p:sp>
      <p:sp>
        <p:nvSpPr>
          <p:cNvPr id="3" name="Marcador de contenido 2">
            <a:extLst>
              <a:ext uri="{FF2B5EF4-FFF2-40B4-BE49-F238E27FC236}">
                <a16:creationId xmlns:a16="http://schemas.microsoft.com/office/drawing/2014/main" id="{0B7EEE15-5276-4B78-8B65-A2396CCA06EA}"/>
              </a:ext>
            </a:extLst>
          </p:cNvPr>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8867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 total y por grupo SE</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9121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 total y por grupo SE</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5C1B8DC9-BDC3-436B-A437-86936ED1BBA5}"/>
              </a:ext>
            </a:extLst>
          </p:cNvPr>
          <p:cNvSpPr txBox="1"/>
          <p:nvPr/>
        </p:nvSpPr>
        <p:spPr>
          <a:xfrm>
            <a:off x="6096000" y="3772794"/>
            <a:ext cx="5301341" cy="461665"/>
          </a:xfrm>
          <a:prstGeom prst="rect">
            <a:avLst/>
          </a:prstGeom>
          <a:noFill/>
        </p:spPr>
        <p:txBody>
          <a:bodyPr wrap="square" rtlCol="0">
            <a:spAutoFit/>
          </a:bodyPr>
          <a:lstStyle/>
          <a:p>
            <a:pPr algn="ctr"/>
            <a:r>
              <a:rPr lang="es-AR" sz="2400" b="1" dirty="0">
                <a:solidFill>
                  <a:schemeClr val="accent1"/>
                </a:solidFill>
              </a:rPr>
              <a:t>Grupo 1 </a:t>
            </a:r>
          </a:p>
        </p:txBody>
      </p:sp>
    </p:spTree>
    <p:extLst>
      <p:ext uri="{BB962C8B-B14F-4D97-AF65-F5344CB8AC3E}">
        <p14:creationId xmlns:p14="http://schemas.microsoft.com/office/powerpoint/2010/main" val="1645265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 total y por grupo SE</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5C1B8DC9-BDC3-436B-A437-86936ED1BBA5}"/>
              </a:ext>
            </a:extLst>
          </p:cNvPr>
          <p:cNvSpPr txBox="1"/>
          <p:nvPr/>
        </p:nvSpPr>
        <p:spPr>
          <a:xfrm>
            <a:off x="6096000" y="3772794"/>
            <a:ext cx="5301341" cy="461665"/>
          </a:xfrm>
          <a:prstGeom prst="rect">
            <a:avLst/>
          </a:prstGeom>
          <a:noFill/>
        </p:spPr>
        <p:txBody>
          <a:bodyPr wrap="square" rtlCol="0">
            <a:spAutoFit/>
          </a:bodyPr>
          <a:lstStyle/>
          <a:p>
            <a:pPr algn="ctr"/>
            <a:r>
              <a:rPr lang="es-AR" sz="2400" b="1" dirty="0">
                <a:solidFill>
                  <a:schemeClr val="accent1"/>
                </a:solidFill>
              </a:rPr>
              <a:t>Grupo 1 </a:t>
            </a:r>
          </a:p>
        </p:txBody>
      </p:sp>
      <p:sp>
        <p:nvSpPr>
          <p:cNvPr id="6" name="CuadroTexto 5">
            <a:extLst>
              <a:ext uri="{FF2B5EF4-FFF2-40B4-BE49-F238E27FC236}">
                <a16:creationId xmlns:a16="http://schemas.microsoft.com/office/drawing/2014/main" id="{A43D3915-0B5E-4E4A-A1B1-D3BEED55B3D7}"/>
              </a:ext>
            </a:extLst>
          </p:cNvPr>
          <p:cNvSpPr txBox="1"/>
          <p:nvPr/>
        </p:nvSpPr>
        <p:spPr>
          <a:xfrm>
            <a:off x="6052459" y="2967335"/>
            <a:ext cx="5301341" cy="461665"/>
          </a:xfrm>
          <a:prstGeom prst="rect">
            <a:avLst/>
          </a:prstGeom>
          <a:noFill/>
        </p:spPr>
        <p:txBody>
          <a:bodyPr wrap="square" rtlCol="0">
            <a:spAutoFit/>
          </a:bodyPr>
          <a:lstStyle/>
          <a:p>
            <a:pPr algn="ctr"/>
            <a:r>
              <a:rPr lang="es-AR" sz="2400" b="1" dirty="0">
                <a:solidFill>
                  <a:schemeClr val="accent2"/>
                </a:solidFill>
              </a:rPr>
              <a:t>Grupo 2 </a:t>
            </a:r>
          </a:p>
        </p:txBody>
      </p:sp>
    </p:spTree>
    <p:extLst>
      <p:ext uri="{BB962C8B-B14F-4D97-AF65-F5344CB8AC3E}">
        <p14:creationId xmlns:p14="http://schemas.microsoft.com/office/powerpoint/2010/main" val="1424575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3F931-DE31-4366-9CFB-44B2464D69B1}"/>
              </a:ext>
            </a:extLst>
          </p:cNvPr>
          <p:cNvSpPr>
            <a:spLocks noGrp="1"/>
          </p:cNvSpPr>
          <p:nvPr>
            <p:ph type="title"/>
          </p:nvPr>
        </p:nvSpPr>
        <p:spPr/>
        <p:txBody>
          <a:bodyPr>
            <a:normAutofit/>
          </a:bodyPr>
          <a:lstStyle/>
          <a:p>
            <a:r>
              <a:rPr lang="es-AR" sz="3200" dirty="0"/>
              <a:t>Tasa de sostenimiento total y por grupo SE</a:t>
            </a:r>
            <a:br>
              <a:rPr lang="es-AR" sz="3200" dirty="0"/>
            </a:br>
            <a:r>
              <a:rPr lang="es-AR" sz="3200" dirty="0"/>
              <a:t>Argentina 1950-2050 </a:t>
            </a:r>
            <a:endParaRPr lang="en-US" sz="3200" dirty="0"/>
          </a:p>
        </p:txBody>
      </p:sp>
      <p:graphicFrame>
        <p:nvGraphicFramePr>
          <p:cNvPr id="4" name="Marcador de contenido 3">
            <a:extLst>
              <a:ext uri="{FF2B5EF4-FFF2-40B4-BE49-F238E27FC236}">
                <a16:creationId xmlns:a16="http://schemas.microsoft.com/office/drawing/2014/main" id="{E6B7B4D9-DA04-43CD-8323-6631929BAD0F}"/>
              </a:ext>
            </a:extLst>
          </p:cNvPr>
          <p:cNvGraphicFramePr>
            <a:graphicFrameLocks noGrp="1"/>
          </p:cNvGraphicFramePr>
          <p:nvPr>
            <p:ph idx="1"/>
          </p:nvPr>
        </p:nvGraphicFramePr>
        <p:xfrm>
          <a:off x="1885950" y="1690688"/>
          <a:ext cx="8420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5C1B8DC9-BDC3-436B-A437-86936ED1BBA5}"/>
              </a:ext>
            </a:extLst>
          </p:cNvPr>
          <p:cNvSpPr txBox="1"/>
          <p:nvPr/>
        </p:nvSpPr>
        <p:spPr>
          <a:xfrm>
            <a:off x="6096000" y="3772794"/>
            <a:ext cx="5301341" cy="461665"/>
          </a:xfrm>
          <a:prstGeom prst="rect">
            <a:avLst/>
          </a:prstGeom>
          <a:noFill/>
        </p:spPr>
        <p:txBody>
          <a:bodyPr wrap="square" rtlCol="0">
            <a:spAutoFit/>
          </a:bodyPr>
          <a:lstStyle/>
          <a:p>
            <a:pPr algn="ctr"/>
            <a:r>
              <a:rPr lang="es-AR" sz="2400" b="1" dirty="0">
                <a:solidFill>
                  <a:schemeClr val="accent1"/>
                </a:solidFill>
              </a:rPr>
              <a:t>Grupo 1 </a:t>
            </a:r>
          </a:p>
        </p:txBody>
      </p:sp>
      <p:sp>
        <p:nvSpPr>
          <p:cNvPr id="6" name="CuadroTexto 5">
            <a:extLst>
              <a:ext uri="{FF2B5EF4-FFF2-40B4-BE49-F238E27FC236}">
                <a16:creationId xmlns:a16="http://schemas.microsoft.com/office/drawing/2014/main" id="{A43D3915-0B5E-4E4A-A1B1-D3BEED55B3D7}"/>
              </a:ext>
            </a:extLst>
          </p:cNvPr>
          <p:cNvSpPr txBox="1"/>
          <p:nvPr/>
        </p:nvSpPr>
        <p:spPr>
          <a:xfrm>
            <a:off x="6052459" y="2967335"/>
            <a:ext cx="5301341" cy="461665"/>
          </a:xfrm>
          <a:prstGeom prst="rect">
            <a:avLst/>
          </a:prstGeom>
          <a:noFill/>
        </p:spPr>
        <p:txBody>
          <a:bodyPr wrap="square" rtlCol="0">
            <a:spAutoFit/>
          </a:bodyPr>
          <a:lstStyle/>
          <a:p>
            <a:pPr algn="ctr"/>
            <a:r>
              <a:rPr lang="es-AR" sz="2400" b="1" dirty="0">
                <a:solidFill>
                  <a:schemeClr val="accent2"/>
                </a:solidFill>
              </a:rPr>
              <a:t>Grupo 2 </a:t>
            </a:r>
          </a:p>
        </p:txBody>
      </p:sp>
      <p:sp>
        <p:nvSpPr>
          <p:cNvPr id="7" name="CuadroTexto 6">
            <a:extLst>
              <a:ext uri="{FF2B5EF4-FFF2-40B4-BE49-F238E27FC236}">
                <a16:creationId xmlns:a16="http://schemas.microsoft.com/office/drawing/2014/main" id="{970D0FD2-EF50-4BC3-ACF4-EA72C4A32CCA}"/>
              </a:ext>
            </a:extLst>
          </p:cNvPr>
          <p:cNvSpPr txBox="1"/>
          <p:nvPr/>
        </p:nvSpPr>
        <p:spPr>
          <a:xfrm>
            <a:off x="6052458" y="1901974"/>
            <a:ext cx="5301341" cy="461665"/>
          </a:xfrm>
          <a:prstGeom prst="rect">
            <a:avLst/>
          </a:prstGeom>
          <a:noFill/>
        </p:spPr>
        <p:txBody>
          <a:bodyPr wrap="square" rtlCol="0">
            <a:spAutoFit/>
          </a:bodyPr>
          <a:lstStyle/>
          <a:p>
            <a:pPr algn="ctr"/>
            <a:r>
              <a:rPr lang="es-AR" sz="2400" b="1" dirty="0">
                <a:solidFill>
                  <a:schemeClr val="accent3"/>
                </a:solidFill>
              </a:rPr>
              <a:t>Grupo 3 </a:t>
            </a:r>
          </a:p>
        </p:txBody>
      </p:sp>
    </p:spTree>
    <p:extLst>
      <p:ext uri="{BB962C8B-B14F-4D97-AF65-F5344CB8AC3E}">
        <p14:creationId xmlns:p14="http://schemas.microsoft.com/office/powerpoint/2010/main" val="642968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628129-C87A-4C01-9D32-8EF08659CECF}"/>
              </a:ext>
            </a:extLst>
          </p:cNvPr>
          <p:cNvSpPr>
            <a:spLocks noGrp="1"/>
          </p:cNvSpPr>
          <p:nvPr>
            <p:ph type="title"/>
          </p:nvPr>
        </p:nvSpPr>
        <p:spPr/>
        <p:txBody>
          <a:bodyPr/>
          <a:lstStyle/>
          <a:p>
            <a:r>
              <a:rPr lang="es-AR" dirty="0"/>
              <a:t>Tasas de sostenimiento por grupo SE</a:t>
            </a:r>
          </a:p>
        </p:txBody>
      </p:sp>
      <p:sp>
        <p:nvSpPr>
          <p:cNvPr id="3" name="Marcador de contenido 2">
            <a:extLst>
              <a:ext uri="{FF2B5EF4-FFF2-40B4-BE49-F238E27FC236}">
                <a16:creationId xmlns:a16="http://schemas.microsoft.com/office/drawing/2014/main" id="{0B7EEE15-5276-4B78-8B65-A2396CCA06EA}"/>
              </a:ext>
            </a:extLst>
          </p:cNvPr>
          <p:cNvSpPr>
            <a:spLocks noGrp="1"/>
          </p:cNvSpPr>
          <p:nvPr>
            <p:ph idx="1"/>
          </p:nvPr>
        </p:nvSpPr>
        <p:spPr/>
        <p:txBody>
          <a:bodyPr>
            <a:normAutofit/>
          </a:bodyPr>
          <a:lstStyle/>
          <a:p>
            <a:r>
              <a:rPr lang="es-AR" dirty="0"/>
              <a:t>El grupo 1 está adelantado por varias décadas a la evolución de la población total</a:t>
            </a:r>
          </a:p>
          <a:p>
            <a:r>
              <a:rPr lang="es-AR" dirty="0"/>
              <a:t>Cuando hablamos de Ventana de Oportunidad Demográfica, estamos hablando del grupo SE 3</a:t>
            </a:r>
            <a:endParaRPr lang="en-US" dirty="0"/>
          </a:p>
        </p:txBody>
      </p:sp>
    </p:spTree>
    <p:extLst>
      <p:ext uri="{BB962C8B-B14F-4D97-AF65-F5344CB8AC3E}">
        <p14:creationId xmlns:p14="http://schemas.microsoft.com/office/powerpoint/2010/main" val="316740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F155EB-9F58-4361-AAAD-3ADACA7B5112}"/>
              </a:ext>
            </a:extLst>
          </p:cNvPr>
          <p:cNvSpPr>
            <a:spLocks noGrp="1"/>
          </p:cNvSpPr>
          <p:nvPr>
            <p:ph type="title"/>
          </p:nvPr>
        </p:nvSpPr>
        <p:spPr/>
        <p:txBody>
          <a:bodyPr/>
          <a:lstStyle/>
          <a:p>
            <a:r>
              <a:rPr lang="es-AR" dirty="0"/>
              <a:t>Perfiles de ingresos laborales y consumo</a:t>
            </a:r>
            <a:endParaRPr lang="en-US" dirty="0"/>
          </a:p>
        </p:txBody>
      </p:sp>
      <p:sp>
        <p:nvSpPr>
          <p:cNvPr id="3" name="Marcador de contenido 2">
            <a:extLst>
              <a:ext uri="{FF2B5EF4-FFF2-40B4-BE49-F238E27FC236}">
                <a16:creationId xmlns:a16="http://schemas.microsoft.com/office/drawing/2014/main" id="{730927B8-2976-4251-89AF-982B3217BC2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40748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17A666-C9A2-416A-9EEC-00071D69176A}"/>
              </a:ext>
            </a:extLst>
          </p:cNvPr>
          <p:cNvSpPr>
            <a:spLocks noGrp="1"/>
          </p:cNvSpPr>
          <p:nvPr>
            <p:ph type="title"/>
          </p:nvPr>
        </p:nvSpPr>
        <p:spPr/>
        <p:txBody>
          <a:bodyPr/>
          <a:lstStyle/>
          <a:p>
            <a:r>
              <a:rPr lang="es-AR" dirty="0"/>
              <a:t>Déficit del Ciclo de Vida</a:t>
            </a:r>
            <a:endParaRPr lang="en-US" dirty="0"/>
          </a:p>
        </p:txBody>
      </p:sp>
      <p:sp>
        <p:nvSpPr>
          <p:cNvPr id="3" name="Marcador de contenido 2">
            <a:extLst>
              <a:ext uri="{FF2B5EF4-FFF2-40B4-BE49-F238E27FC236}">
                <a16:creationId xmlns:a16="http://schemas.microsoft.com/office/drawing/2014/main" id="{AAB34C46-155D-4477-A443-398253F518F0}"/>
              </a:ext>
            </a:extLst>
          </p:cNvPr>
          <p:cNvSpPr>
            <a:spLocks noGrp="1"/>
          </p:cNvSpPr>
          <p:nvPr>
            <p:ph idx="1"/>
          </p:nvPr>
        </p:nvSpPr>
        <p:spPr/>
        <p:txBody>
          <a:bodyPr>
            <a:normAutofit fontScale="92500" lnSpcReduction="20000"/>
          </a:bodyPr>
          <a:lstStyle/>
          <a:p>
            <a:r>
              <a:rPr lang="es-AR" dirty="0"/>
              <a:t>Ingresos salariales y por cuenta propia </a:t>
            </a:r>
          </a:p>
          <a:p>
            <a:r>
              <a:rPr lang="es-AR" dirty="0"/>
              <a:t>Consumo (público y privado) clasificado en salud, educación y otros</a:t>
            </a:r>
          </a:p>
          <a:p>
            <a:r>
              <a:rPr lang="es-AR" dirty="0"/>
              <a:t>Las etapas deficitarias van desde los 0 hasta los 28 años, y desde los 59 años. La etapa superavitaria se da entre los 29 y los 58 años. </a:t>
            </a:r>
          </a:p>
          <a:p>
            <a:r>
              <a:rPr lang="es-AR" dirty="0"/>
              <a:t>El déficit conjunto de menores de 29 años y mayores de 58 (en términos per cápita) excede ampliamente el superávit generado entre esas edades, y </a:t>
            </a:r>
          </a:p>
          <a:p>
            <a:r>
              <a:rPr lang="es-AR" dirty="0"/>
              <a:t>el déficit de adultos mayores, por otra parte, es mayor que el déficit de los menores.</a:t>
            </a:r>
          </a:p>
          <a:p>
            <a:r>
              <a:rPr lang="es-AR" dirty="0"/>
              <a:t>En términos agregados, en cambio, el déficit de los menores es ampliamente superior al déficit de los mayores</a:t>
            </a:r>
          </a:p>
          <a:p>
            <a:r>
              <a:rPr lang="es-AR" dirty="0"/>
              <a:t>el perfil per cápita llama la atención sobre el impacto esperado del proceso de envejecimiento que está atravesando la Argentina.</a:t>
            </a:r>
            <a:endParaRPr lang="en-US" dirty="0"/>
          </a:p>
        </p:txBody>
      </p:sp>
    </p:spTree>
    <p:extLst>
      <p:ext uri="{BB962C8B-B14F-4D97-AF65-F5344CB8AC3E}">
        <p14:creationId xmlns:p14="http://schemas.microsoft.com/office/powerpoint/2010/main" val="672302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Consumo e ingresos laborales por edad, per cápita</a:t>
            </a:r>
            <a:br>
              <a:rPr lang="es-AR" sz="3200" dirty="0"/>
            </a:br>
            <a:r>
              <a:rPr lang="es-AR" sz="3200" dirty="0"/>
              <a:t>Argentina 2016</a:t>
            </a:r>
            <a:endParaRPr lang="en-US" sz="3200" dirty="0"/>
          </a:p>
        </p:txBody>
      </p:sp>
      <p:graphicFrame>
        <p:nvGraphicFramePr>
          <p:cNvPr id="4" name="Marcador de contenido 3">
            <a:extLst>
              <a:ext uri="{FF2B5EF4-FFF2-40B4-BE49-F238E27FC236}">
                <a16:creationId xmlns:a16="http://schemas.microsoft.com/office/drawing/2014/main" id="{E34D0092-5B3D-404E-B0BA-3DA0764F51A6}"/>
              </a:ext>
            </a:extLst>
          </p:cNvPr>
          <p:cNvGraphicFramePr>
            <a:graphicFrameLocks noGrp="1"/>
          </p:cNvGraphicFramePr>
          <p:nvPr>
            <p:ph idx="1"/>
            <p:extLst>
              <p:ext uri="{D42A27DB-BD31-4B8C-83A1-F6EECF244321}">
                <p14:modId xmlns:p14="http://schemas.microsoft.com/office/powerpoint/2010/main" val="2007377272"/>
              </p:ext>
            </p:extLst>
          </p:nvPr>
        </p:nvGraphicFramePr>
        <p:xfrm>
          <a:off x="2807918" y="1762995"/>
          <a:ext cx="6576164" cy="487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998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7C8A44-7FDF-4813-A038-79B2F8DD1296}"/>
              </a:ext>
            </a:extLst>
          </p:cNvPr>
          <p:cNvSpPr>
            <a:spLocks noGrp="1"/>
          </p:cNvSpPr>
          <p:nvPr>
            <p:ph type="title"/>
          </p:nvPr>
        </p:nvSpPr>
        <p:spPr/>
        <p:txBody>
          <a:bodyPr>
            <a:normAutofit/>
          </a:bodyPr>
          <a:lstStyle/>
          <a:p>
            <a:r>
              <a:rPr lang="es-AR" sz="3200" dirty="0"/>
              <a:t>Tasa Global de Fecundidad</a:t>
            </a:r>
            <a:br>
              <a:rPr lang="es-AR" sz="3200" dirty="0"/>
            </a:br>
            <a:r>
              <a:rPr lang="es-AR" sz="3200" dirty="0"/>
              <a:t>Argentina y promedio de América Latina y el Caribe, 1960-2017</a:t>
            </a:r>
            <a:endParaRPr lang="en-US" sz="3200" dirty="0"/>
          </a:p>
        </p:txBody>
      </p:sp>
      <p:pic>
        <p:nvPicPr>
          <p:cNvPr id="4" name="Marcador de contenido 3">
            <a:extLst>
              <a:ext uri="{FF2B5EF4-FFF2-40B4-BE49-F238E27FC236}">
                <a16:creationId xmlns:a16="http://schemas.microsoft.com/office/drawing/2014/main" id="{3A94CFBC-1D7B-474B-97E8-E71F514FAF22}"/>
              </a:ext>
            </a:extLst>
          </p:cNvPr>
          <p:cNvPicPr>
            <a:picLocks noGrp="1" noChangeAspect="1"/>
          </p:cNvPicPr>
          <p:nvPr>
            <p:ph idx="1"/>
          </p:nvPr>
        </p:nvPicPr>
        <p:blipFill>
          <a:blip r:embed="rId2"/>
          <a:stretch>
            <a:fillRect/>
          </a:stretch>
        </p:blipFill>
        <p:spPr>
          <a:xfrm>
            <a:off x="2263924" y="1825625"/>
            <a:ext cx="7664151" cy="4351338"/>
          </a:xfrm>
          <a:prstGeom prst="rect">
            <a:avLst/>
          </a:prstGeom>
        </p:spPr>
      </p:pic>
      <p:sp>
        <p:nvSpPr>
          <p:cNvPr id="3" name="Elipse 2">
            <a:extLst>
              <a:ext uri="{FF2B5EF4-FFF2-40B4-BE49-F238E27FC236}">
                <a16:creationId xmlns:a16="http://schemas.microsoft.com/office/drawing/2014/main" id="{AE101D90-C4FA-41B7-81C6-E98756688678}"/>
              </a:ext>
            </a:extLst>
          </p:cNvPr>
          <p:cNvSpPr/>
          <p:nvPr/>
        </p:nvSpPr>
        <p:spPr>
          <a:xfrm>
            <a:off x="4087586" y="4142014"/>
            <a:ext cx="1583871" cy="865415"/>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2291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Consumo e ingresos laborales por edad, per cápita</a:t>
            </a:r>
            <a:br>
              <a:rPr lang="es-AR" sz="3200" dirty="0"/>
            </a:br>
            <a:r>
              <a:rPr lang="es-AR" sz="3200" dirty="0"/>
              <a:t>Argentina 2016</a:t>
            </a:r>
            <a:endParaRPr lang="en-US" sz="3200" dirty="0"/>
          </a:p>
        </p:txBody>
      </p:sp>
      <p:graphicFrame>
        <p:nvGraphicFramePr>
          <p:cNvPr id="4" name="Marcador de contenido 3">
            <a:extLst>
              <a:ext uri="{FF2B5EF4-FFF2-40B4-BE49-F238E27FC236}">
                <a16:creationId xmlns:a16="http://schemas.microsoft.com/office/drawing/2014/main" id="{E34D0092-5B3D-404E-B0BA-3DA0764F51A6}"/>
              </a:ext>
            </a:extLst>
          </p:cNvPr>
          <p:cNvGraphicFramePr>
            <a:graphicFrameLocks noGrp="1"/>
          </p:cNvGraphicFramePr>
          <p:nvPr>
            <p:ph idx="1"/>
          </p:nvPr>
        </p:nvGraphicFramePr>
        <p:xfrm>
          <a:off x="2807918" y="1756732"/>
          <a:ext cx="6576164" cy="487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9303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Consumo e ingresos laborales por edad, per cápita</a:t>
            </a:r>
            <a:br>
              <a:rPr lang="es-AR" sz="3200" dirty="0"/>
            </a:br>
            <a:r>
              <a:rPr lang="es-AR" sz="3200" dirty="0"/>
              <a:t>Argentina 2016</a:t>
            </a:r>
            <a:endParaRPr lang="en-US" sz="3200" dirty="0"/>
          </a:p>
        </p:txBody>
      </p:sp>
      <p:graphicFrame>
        <p:nvGraphicFramePr>
          <p:cNvPr id="4" name="Marcador de contenido 3">
            <a:extLst>
              <a:ext uri="{FF2B5EF4-FFF2-40B4-BE49-F238E27FC236}">
                <a16:creationId xmlns:a16="http://schemas.microsoft.com/office/drawing/2014/main" id="{E34D0092-5B3D-404E-B0BA-3DA0764F51A6}"/>
              </a:ext>
            </a:extLst>
          </p:cNvPr>
          <p:cNvGraphicFramePr>
            <a:graphicFrameLocks noGrp="1"/>
          </p:cNvGraphicFramePr>
          <p:nvPr>
            <p:ph idx="1"/>
          </p:nvPr>
        </p:nvGraphicFramePr>
        <p:xfrm>
          <a:off x="2807918" y="1756732"/>
          <a:ext cx="6576164" cy="487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Elipse 4">
            <a:extLst>
              <a:ext uri="{FF2B5EF4-FFF2-40B4-BE49-F238E27FC236}">
                <a16:creationId xmlns:a16="http://schemas.microsoft.com/office/drawing/2014/main" id="{DCDC7A56-BF4D-4618-BD7A-3BE1D43ECB23}"/>
              </a:ext>
            </a:extLst>
          </p:cNvPr>
          <p:cNvSpPr/>
          <p:nvPr/>
        </p:nvSpPr>
        <p:spPr>
          <a:xfrm>
            <a:off x="5386565" y="2784879"/>
            <a:ext cx="513195" cy="478151"/>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a:extLst>
              <a:ext uri="{FF2B5EF4-FFF2-40B4-BE49-F238E27FC236}">
                <a16:creationId xmlns:a16="http://schemas.microsoft.com/office/drawing/2014/main" id="{B4BA893B-002F-470C-A654-98E1E2AE1CA7}"/>
              </a:ext>
            </a:extLst>
          </p:cNvPr>
          <p:cNvSpPr/>
          <p:nvPr/>
        </p:nvSpPr>
        <p:spPr>
          <a:xfrm>
            <a:off x="7128725" y="2784878"/>
            <a:ext cx="513195" cy="478151"/>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8139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Consumo per cápita, por sector</a:t>
            </a:r>
            <a:br>
              <a:rPr lang="es-AR" sz="3200" dirty="0"/>
            </a:br>
            <a:r>
              <a:rPr lang="es-AR" sz="3200" dirty="0"/>
              <a:t>Argentina 2016</a:t>
            </a:r>
            <a:endParaRPr lang="en-US" sz="3200" dirty="0"/>
          </a:p>
        </p:txBody>
      </p:sp>
      <p:graphicFrame>
        <p:nvGraphicFramePr>
          <p:cNvPr id="9" name="Gráfico 8">
            <a:extLst>
              <a:ext uri="{FF2B5EF4-FFF2-40B4-BE49-F238E27FC236}">
                <a16:creationId xmlns:a16="http://schemas.microsoft.com/office/drawing/2014/main" id="{EB20AAAB-5892-4251-8472-AEFB9A253DB5}"/>
              </a:ext>
            </a:extLst>
          </p:cNvPr>
          <p:cNvGraphicFramePr>
            <a:graphicFrameLocks noGrp="1"/>
          </p:cNvGraphicFramePr>
          <p:nvPr>
            <p:extLst>
              <p:ext uri="{D42A27DB-BD31-4B8C-83A1-F6EECF244321}">
                <p14:modId xmlns:p14="http://schemas.microsoft.com/office/powerpoint/2010/main" val="110384093"/>
              </p:ext>
            </p:extLst>
          </p:nvPr>
        </p:nvGraphicFramePr>
        <p:xfrm>
          <a:off x="1446190" y="1509386"/>
          <a:ext cx="9299620" cy="51510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4394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Consumo e ingresos laborales por edad, per cápita</a:t>
            </a:r>
            <a:br>
              <a:rPr lang="es-AR" sz="3200" dirty="0"/>
            </a:br>
            <a:r>
              <a:rPr lang="es-AR" sz="3200" dirty="0"/>
              <a:t>Argentina 2016</a:t>
            </a:r>
            <a:endParaRPr lang="en-US" sz="3200" dirty="0"/>
          </a:p>
        </p:txBody>
      </p:sp>
      <p:graphicFrame>
        <p:nvGraphicFramePr>
          <p:cNvPr id="4" name="Marcador de contenido 3">
            <a:extLst>
              <a:ext uri="{FF2B5EF4-FFF2-40B4-BE49-F238E27FC236}">
                <a16:creationId xmlns:a16="http://schemas.microsoft.com/office/drawing/2014/main" id="{E34D0092-5B3D-404E-B0BA-3DA0764F51A6}"/>
              </a:ext>
            </a:extLst>
          </p:cNvPr>
          <p:cNvGraphicFramePr>
            <a:graphicFrameLocks noGrp="1"/>
          </p:cNvGraphicFramePr>
          <p:nvPr>
            <p:ph idx="1"/>
          </p:nvPr>
        </p:nvGraphicFramePr>
        <p:xfrm>
          <a:off x="2807918" y="1756732"/>
          <a:ext cx="6576164" cy="487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55618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a:extLst>
              <a:ext uri="{FF2B5EF4-FFF2-40B4-BE49-F238E27FC236}">
                <a16:creationId xmlns:a16="http://schemas.microsoft.com/office/drawing/2014/main" id="{7F28C56E-8CE4-4D18-B249-1A478A4E325C}"/>
              </a:ext>
            </a:extLst>
          </p:cNvPr>
          <p:cNvGraphicFramePr>
            <a:graphicFrameLocks noGrp="1"/>
          </p:cNvGraphicFramePr>
          <p:nvPr>
            <p:extLst>
              <p:ext uri="{D42A27DB-BD31-4B8C-83A1-F6EECF244321}">
                <p14:modId xmlns:p14="http://schemas.microsoft.com/office/powerpoint/2010/main" val="3232690529"/>
              </p:ext>
            </p:extLst>
          </p:nvPr>
        </p:nvGraphicFramePr>
        <p:xfrm>
          <a:off x="2807918" y="1690688"/>
          <a:ext cx="6576164" cy="4775579"/>
        </p:xfrm>
        <a:graphic>
          <a:graphicData uri="http://schemas.openxmlformats.org/drawingml/2006/chart">
            <c:chart xmlns:c="http://schemas.openxmlformats.org/drawingml/2006/chart" xmlns:r="http://schemas.openxmlformats.org/officeDocument/2006/relationships" r:id="rId2"/>
          </a:graphicData>
        </a:graphic>
      </p:graphicFrame>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Déficit del ciclo de vida, per cápita</a:t>
            </a:r>
            <a:br>
              <a:rPr lang="es-AR" sz="3200" dirty="0"/>
            </a:br>
            <a:r>
              <a:rPr lang="es-AR" sz="3200" dirty="0"/>
              <a:t>Argentina 2016</a:t>
            </a:r>
            <a:endParaRPr lang="en-US" sz="3200" dirty="0"/>
          </a:p>
        </p:txBody>
      </p:sp>
      <p:sp>
        <p:nvSpPr>
          <p:cNvPr id="6" name="Elipse 5">
            <a:extLst>
              <a:ext uri="{FF2B5EF4-FFF2-40B4-BE49-F238E27FC236}">
                <a16:creationId xmlns:a16="http://schemas.microsoft.com/office/drawing/2014/main" id="{D61E7D2E-09CE-45A5-8B88-786EDA40D708}"/>
              </a:ext>
            </a:extLst>
          </p:cNvPr>
          <p:cNvSpPr/>
          <p:nvPr/>
        </p:nvSpPr>
        <p:spPr>
          <a:xfrm>
            <a:off x="5323935" y="4569838"/>
            <a:ext cx="513195" cy="478151"/>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lipse 6">
            <a:extLst>
              <a:ext uri="{FF2B5EF4-FFF2-40B4-BE49-F238E27FC236}">
                <a16:creationId xmlns:a16="http://schemas.microsoft.com/office/drawing/2014/main" id="{5DDBF391-381A-421B-A7BF-7734685DBA31}"/>
              </a:ext>
            </a:extLst>
          </p:cNvPr>
          <p:cNvSpPr/>
          <p:nvPr/>
        </p:nvSpPr>
        <p:spPr>
          <a:xfrm>
            <a:off x="7066095" y="4569837"/>
            <a:ext cx="513195" cy="478151"/>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40453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Déficit del ciclo de vida, agregado</a:t>
            </a:r>
            <a:br>
              <a:rPr lang="es-AR" sz="3200" dirty="0"/>
            </a:br>
            <a:r>
              <a:rPr lang="es-AR" sz="3200" dirty="0"/>
              <a:t>Argentina 2016</a:t>
            </a:r>
            <a:endParaRPr lang="en-US" sz="3200" dirty="0"/>
          </a:p>
        </p:txBody>
      </p:sp>
      <p:graphicFrame>
        <p:nvGraphicFramePr>
          <p:cNvPr id="4" name="Gráfico 3">
            <a:extLst>
              <a:ext uri="{FF2B5EF4-FFF2-40B4-BE49-F238E27FC236}">
                <a16:creationId xmlns:a16="http://schemas.microsoft.com/office/drawing/2014/main" id="{CB03D323-38B0-485F-9D53-7C7C3A4180CE}"/>
              </a:ext>
            </a:extLst>
          </p:cNvPr>
          <p:cNvGraphicFramePr>
            <a:graphicFrameLocks noGrp="1"/>
          </p:cNvGraphicFramePr>
          <p:nvPr>
            <p:extLst>
              <p:ext uri="{D42A27DB-BD31-4B8C-83A1-F6EECF244321}">
                <p14:modId xmlns:p14="http://schemas.microsoft.com/office/powerpoint/2010/main" val="3061373881"/>
              </p:ext>
            </p:extLst>
          </p:nvPr>
        </p:nvGraphicFramePr>
        <p:xfrm>
          <a:off x="2807919" y="1690687"/>
          <a:ext cx="6576164" cy="4716375"/>
        </p:xfrm>
        <a:graphic>
          <a:graphicData uri="http://schemas.openxmlformats.org/drawingml/2006/chart">
            <c:chart xmlns:c="http://schemas.openxmlformats.org/drawingml/2006/chart" xmlns:r="http://schemas.openxmlformats.org/officeDocument/2006/relationships" r:id="rId2"/>
          </a:graphicData>
        </a:graphic>
      </p:graphicFrame>
      <p:sp>
        <p:nvSpPr>
          <p:cNvPr id="6" name="Elipse 5">
            <a:extLst>
              <a:ext uri="{FF2B5EF4-FFF2-40B4-BE49-F238E27FC236}">
                <a16:creationId xmlns:a16="http://schemas.microsoft.com/office/drawing/2014/main" id="{D9F4D579-4E44-4F3F-B183-A8D2DEF0DA01}"/>
              </a:ext>
            </a:extLst>
          </p:cNvPr>
          <p:cNvSpPr/>
          <p:nvPr/>
        </p:nvSpPr>
        <p:spPr>
          <a:xfrm>
            <a:off x="5348987" y="4369422"/>
            <a:ext cx="513195" cy="478151"/>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lipse 6">
            <a:extLst>
              <a:ext uri="{FF2B5EF4-FFF2-40B4-BE49-F238E27FC236}">
                <a16:creationId xmlns:a16="http://schemas.microsoft.com/office/drawing/2014/main" id="{39134FEC-63DA-4E15-8CDF-D79BEABFC60C}"/>
              </a:ext>
            </a:extLst>
          </p:cNvPr>
          <p:cNvSpPr/>
          <p:nvPr/>
        </p:nvSpPr>
        <p:spPr>
          <a:xfrm>
            <a:off x="7091147" y="4369421"/>
            <a:ext cx="513195" cy="478151"/>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748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4FD892-FE9F-400B-B4C5-D9767FD32565}"/>
              </a:ext>
            </a:extLst>
          </p:cNvPr>
          <p:cNvSpPr>
            <a:spLocks noGrp="1"/>
          </p:cNvSpPr>
          <p:nvPr>
            <p:ph type="title"/>
          </p:nvPr>
        </p:nvSpPr>
        <p:spPr/>
        <p:txBody>
          <a:bodyPr/>
          <a:lstStyle/>
          <a:p>
            <a:r>
              <a:rPr lang="es-AR" dirty="0"/>
              <a:t>Reasignaciones (públicas y privadas)</a:t>
            </a:r>
            <a:endParaRPr lang="en-US" dirty="0"/>
          </a:p>
        </p:txBody>
      </p:sp>
      <p:sp>
        <p:nvSpPr>
          <p:cNvPr id="3" name="Marcador de contenido 2">
            <a:extLst>
              <a:ext uri="{FF2B5EF4-FFF2-40B4-BE49-F238E27FC236}">
                <a16:creationId xmlns:a16="http://schemas.microsoft.com/office/drawing/2014/main" id="{02B32B7E-5FC7-490A-8AA4-A54103450475}"/>
              </a:ext>
            </a:extLst>
          </p:cNvPr>
          <p:cNvSpPr>
            <a:spLocks noGrp="1"/>
          </p:cNvSpPr>
          <p:nvPr>
            <p:ph idx="1"/>
          </p:nvPr>
        </p:nvSpPr>
        <p:spPr/>
        <p:txBody>
          <a:bodyPr/>
          <a:lstStyle/>
          <a:p>
            <a:r>
              <a:rPr lang="es-AR" dirty="0"/>
              <a:t>Comprenden:</a:t>
            </a:r>
          </a:p>
          <a:p>
            <a:pPr marL="514350" indent="-514350">
              <a:buFont typeface="+mj-lt"/>
              <a:buAutoNum type="arabicPeriod"/>
            </a:pPr>
            <a:r>
              <a:rPr lang="es-AR" dirty="0"/>
              <a:t>Transferencias</a:t>
            </a:r>
          </a:p>
          <a:p>
            <a:pPr lvl="1"/>
            <a:r>
              <a:rPr lang="es-AR" dirty="0"/>
              <a:t>En especie</a:t>
            </a:r>
          </a:p>
          <a:p>
            <a:pPr lvl="1"/>
            <a:r>
              <a:rPr lang="es-AR" dirty="0"/>
              <a:t>En efectivo</a:t>
            </a:r>
          </a:p>
          <a:p>
            <a:pPr lvl="1"/>
            <a:endParaRPr lang="es-AR" dirty="0"/>
          </a:p>
          <a:p>
            <a:pPr marL="514350" indent="-514350">
              <a:buFont typeface="+mj-lt"/>
              <a:buAutoNum type="arabicPeriod"/>
            </a:pPr>
            <a:r>
              <a:rPr lang="es-AR" dirty="0"/>
              <a:t>Reasignaciones basadas en activos</a:t>
            </a:r>
          </a:p>
          <a:p>
            <a:pPr lvl="1"/>
            <a:r>
              <a:rPr lang="en-US" dirty="0" err="1"/>
              <a:t>Ingresos</a:t>
            </a:r>
            <a:r>
              <a:rPr lang="en-US" dirty="0"/>
              <a:t> de capital</a:t>
            </a:r>
          </a:p>
          <a:p>
            <a:pPr lvl="1"/>
            <a:r>
              <a:rPr lang="en-US" dirty="0" err="1"/>
              <a:t>Rentas</a:t>
            </a:r>
            <a:r>
              <a:rPr lang="en-US" dirty="0"/>
              <a:t> de la </a:t>
            </a:r>
            <a:r>
              <a:rPr lang="en-US" dirty="0" err="1"/>
              <a:t>propiedad</a:t>
            </a:r>
            <a:endParaRPr lang="es-AR" dirty="0"/>
          </a:p>
        </p:txBody>
      </p:sp>
    </p:spTree>
    <p:extLst>
      <p:ext uri="{BB962C8B-B14F-4D97-AF65-F5344CB8AC3E}">
        <p14:creationId xmlns:p14="http://schemas.microsoft.com/office/powerpoint/2010/main" val="83138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4FD892-FE9F-400B-B4C5-D9767FD32565}"/>
              </a:ext>
            </a:extLst>
          </p:cNvPr>
          <p:cNvSpPr>
            <a:spLocks noGrp="1"/>
          </p:cNvSpPr>
          <p:nvPr>
            <p:ph type="title"/>
          </p:nvPr>
        </p:nvSpPr>
        <p:spPr/>
        <p:txBody>
          <a:bodyPr/>
          <a:lstStyle/>
          <a:p>
            <a:r>
              <a:rPr lang="es-AR" dirty="0"/>
              <a:t>Reasignaciones (públicas y privadas)</a:t>
            </a:r>
            <a:endParaRPr lang="en-US" dirty="0"/>
          </a:p>
        </p:txBody>
      </p:sp>
      <p:sp>
        <p:nvSpPr>
          <p:cNvPr id="3" name="Marcador de contenido 2">
            <a:extLst>
              <a:ext uri="{FF2B5EF4-FFF2-40B4-BE49-F238E27FC236}">
                <a16:creationId xmlns:a16="http://schemas.microsoft.com/office/drawing/2014/main" id="{02B32B7E-5FC7-490A-8AA4-A54103450475}"/>
              </a:ext>
            </a:extLst>
          </p:cNvPr>
          <p:cNvSpPr>
            <a:spLocks noGrp="1"/>
          </p:cNvSpPr>
          <p:nvPr>
            <p:ph idx="1"/>
          </p:nvPr>
        </p:nvSpPr>
        <p:spPr/>
        <p:txBody>
          <a:bodyPr/>
          <a:lstStyle/>
          <a:p>
            <a:r>
              <a:rPr lang="es-AR" dirty="0"/>
              <a:t>Comprenden:</a:t>
            </a:r>
          </a:p>
          <a:p>
            <a:pPr marL="514350" indent="-514350">
              <a:buFont typeface="+mj-lt"/>
              <a:buAutoNum type="arabicPeriod"/>
            </a:pPr>
            <a:r>
              <a:rPr lang="es-AR" dirty="0"/>
              <a:t>Transferencias</a:t>
            </a:r>
          </a:p>
          <a:p>
            <a:pPr lvl="1"/>
            <a:r>
              <a:rPr lang="es-AR" dirty="0"/>
              <a:t>En especie</a:t>
            </a:r>
          </a:p>
          <a:p>
            <a:pPr lvl="1"/>
            <a:r>
              <a:rPr lang="es-AR" dirty="0"/>
              <a:t>En efectivo</a:t>
            </a:r>
          </a:p>
          <a:p>
            <a:pPr lvl="1"/>
            <a:endParaRPr lang="es-AR" dirty="0"/>
          </a:p>
          <a:p>
            <a:pPr marL="514350" indent="-514350">
              <a:buFont typeface="+mj-lt"/>
              <a:buAutoNum type="arabicPeriod"/>
            </a:pPr>
            <a:r>
              <a:rPr lang="es-AR" dirty="0"/>
              <a:t>Reasignaciones basadas en activos</a:t>
            </a:r>
          </a:p>
          <a:p>
            <a:pPr lvl="1"/>
            <a:r>
              <a:rPr lang="en-US" dirty="0" err="1"/>
              <a:t>Ingresos</a:t>
            </a:r>
            <a:r>
              <a:rPr lang="en-US" dirty="0"/>
              <a:t> de capital</a:t>
            </a:r>
          </a:p>
          <a:p>
            <a:pPr lvl="1"/>
            <a:r>
              <a:rPr lang="en-US" dirty="0" err="1"/>
              <a:t>Rentas</a:t>
            </a:r>
            <a:r>
              <a:rPr lang="en-US" dirty="0"/>
              <a:t> de la </a:t>
            </a:r>
            <a:r>
              <a:rPr lang="en-US" dirty="0" err="1"/>
              <a:t>propiedad</a:t>
            </a:r>
            <a:endParaRPr lang="es-AR" dirty="0"/>
          </a:p>
        </p:txBody>
      </p:sp>
      <p:sp>
        <p:nvSpPr>
          <p:cNvPr id="4" name="Rectángulo 3">
            <a:extLst>
              <a:ext uri="{FF2B5EF4-FFF2-40B4-BE49-F238E27FC236}">
                <a16:creationId xmlns:a16="http://schemas.microsoft.com/office/drawing/2014/main" id="{3E811477-0EB4-4DD4-B399-09690E856756}"/>
              </a:ext>
            </a:extLst>
          </p:cNvPr>
          <p:cNvSpPr/>
          <p:nvPr/>
        </p:nvSpPr>
        <p:spPr>
          <a:xfrm>
            <a:off x="1258866" y="2361156"/>
            <a:ext cx="2492679" cy="118371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73368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4FD892-FE9F-400B-B4C5-D9767FD32565}"/>
              </a:ext>
            </a:extLst>
          </p:cNvPr>
          <p:cNvSpPr>
            <a:spLocks noGrp="1"/>
          </p:cNvSpPr>
          <p:nvPr>
            <p:ph type="title"/>
          </p:nvPr>
        </p:nvSpPr>
        <p:spPr/>
        <p:txBody>
          <a:bodyPr/>
          <a:lstStyle/>
          <a:p>
            <a:r>
              <a:rPr lang="es-AR" dirty="0"/>
              <a:t>Transferencias públicas</a:t>
            </a:r>
            <a:endParaRPr lang="en-US" dirty="0"/>
          </a:p>
        </p:txBody>
      </p:sp>
      <p:sp>
        <p:nvSpPr>
          <p:cNvPr id="3" name="Marcador de contenido 2">
            <a:extLst>
              <a:ext uri="{FF2B5EF4-FFF2-40B4-BE49-F238E27FC236}">
                <a16:creationId xmlns:a16="http://schemas.microsoft.com/office/drawing/2014/main" id="{02B32B7E-5FC7-490A-8AA4-A54103450475}"/>
              </a:ext>
            </a:extLst>
          </p:cNvPr>
          <p:cNvSpPr>
            <a:spLocks noGrp="1"/>
          </p:cNvSpPr>
          <p:nvPr>
            <p:ph idx="1"/>
          </p:nvPr>
        </p:nvSpPr>
        <p:spPr/>
        <p:txBody>
          <a:bodyPr/>
          <a:lstStyle/>
          <a:p>
            <a:r>
              <a:rPr lang="es-AR" dirty="0"/>
              <a:t>En especie</a:t>
            </a:r>
          </a:p>
          <a:p>
            <a:pPr marL="914400" lvl="1" indent="-457200">
              <a:buFont typeface="+mj-lt"/>
              <a:buAutoNum type="arabicPeriod"/>
            </a:pPr>
            <a:r>
              <a:rPr lang="es-AR" dirty="0"/>
              <a:t>Salud</a:t>
            </a:r>
          </a:p>
          <a:p>
            <a:pPr marL="914400" lvl="1" indent="-457200">
              <a:buFont typeface="+mj-lt"/>
              <a:buAutoNum type="arabicPeriod"/>
            </a:pPr>
            <a:r>
              <a:rPr lang="es-AR" dirty="0"/>
              <a:t>Educación</a:t>
            </a:r>
          </a:p>
          <a:p>
            <a:pPr marL="914400" lvl="1" indent="-457200">
              <a:buFont typeface="+mj-lt"/>
              <a:buAutoNum type="arabicPeriod"/>
            </a:pPr>
            <a:r>
              <a:rPr lang="es-AR" dirty="0"/>
              <a:t>Otro</a:t>
            </a:r>
          </a:p>
          <a:p>
            <a:r>
              <a:rPr lang="es-AR" dirty="0"/>
              <a:t>En efectivo</a:t>
            </a:r>
          </a:p>
          <a:p>
            <a:pPr marL="914400" lvl="1" indent="-457200">
              <a:buFont typeface="+mj-lt"/>
              <a:buAutoNum type="arabicPeriod"/>
            </a:pPr>
            <a:r>
              <a:rPr lang="en-US" dirty="0"/>
              <a:t>Sistema </a:t>
            </a:r>
            <a:r>
              <a:rPr lang="en-US" dirty="0" err="1"/>
              <a:t>previsional</a:t>
            </a:r>
            <a:endParaRPr lang="en-US" dirty="0"/>
          </a:p>
          <a:p>
            <a:pPr marL="914400" lvl="1" indent="-457200">
              <a:buFont typeface="+mj-lt"/>
              <a:buAutoNum type="arabicPeriod"/>
            </a:pPr>
            <a:r>
              <a:rPr lang="en-US" dirty="0" err="1"/>
              <a:t>Asignaciones</a:t>
            </a:r>
            <a:r>
              <a:rPr lang="en-US" dirty="0"/>
              <a:t> (</a:t>
            </a:r>
            <a:r>
              <a:rPr lang="en-US" dirty="0" err="1"/>
              <a:t>familiares</a:t>
            </a:r>
            <a:r>
              <a:rPr lang="en-US" dirty="0"/>
              <a:t> y </a:t>
            </a:r>
            <a:r>
              <a:rPr lang="en-US" dirty="0" err="1"/>
              <a:t>AUH</a:t>
            </a:r>
            <a:r>
              <a:rPr lang="en-US" dirty="0"/>
              <a:t>)</a:t>
            </a:r>
          </a:p>
          <a:p>
            <a:pPr marL="914400" lvl="1" indent="-457200">
              <a:buFont typeface="+mj-lt"/>
              <a:buAutoNum type="arabicPeriod"/>
            </a:pPr>
            <a:r>
              <a:rPr lang="en-US" dirty="0" err="1"/>
              <a:t>Otras</a:t>
            </a:r>
            <a:endParaRPr lang="es-AR" dirty="0"/>
          </a:p>
        </p:txBody>
      </p:sp>
    </p:spTree>
    <p:extLst>
      <p:ext uri="{BB962C8B-B14F-4D97-AF65-F5344CB8AC3E}">
        <p14:creationId xmlns:p14="http://schemas.microsoft.com/office/powerpoint/2010/main" val="345441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321466-F938-455F-A9B6-E2A3540AF276}"/>
              </a:ext>
            </a:extLst>
          </p:cNvPr>
          <p:cNvSpPr>
            <a:spLocks noGrp="1"/>
          </p:cNvSpPr>
          <p:nvPr>
            <p:ph type="title"/>
          </p:nvPr>
        </p:nvSpPr>
        <p:spPr/>
        <p:txBody>
          <a:bodyPr/>
          <a:lstStyle/>
          <a:p>
            <a:r>
              <a:rPr lang="es-AR" dirty="0"/>
              <a:t>Transferencias públicas</a:t>
            </a:r>
            <a:endParaRPr lang="en-US" dirty="0"/>
          </a:p>
        </p:txBody>
      </p:sp>
      <p:sp>
        <p:nvSpPr>
          <p:cNvPr id="3" name="Marcador de contenido 2">
            <a:extLst>
              <a:ext uri="{FF2B5EF4-FFF2-40B4-BE49-F238E27FC236}">
                <a16:creationId xmlns:a16="http://schemas.microsoft.com/office/drawing/2014/main" id="{B700EF77-3E0C-4EE8-A942-DD9E9A92BFF1}"/>
              </a:ext>
            </a:extLst>
          </p:cNvPr>
          <p:cNvSpPr>
            <a:spLocks noGrp="1"/>
          </p:cNvSpPr>
          <p:nvPr>
            <p:ph idx="1"/>
          </p:nvPr>
        </p:nvSpPr>
        <p:spPr/>
        <p:txBody>
          <a:bodyPr/>
          <a:lstStyle/>
          <a:p>
            <a:r>
              <a:rPr lang="es-AR" dirty="0"/>
              <a:t>Los ingresos por transferencias públicas comprenden las transferencias en especie y las transferencias en efectivo</a:t>
            </a:r>
          </a:p>
          <a:p>
            <a:r>
              <a:rPr lang="es-AR" dirty="0"/>
              <a:t>Los egresos por transferencias comprenden las contribuciones a la seguridad social, más los impuestos generales. </a:t>
            </a:r>
          </a:p>
          <a:p>
            <a:r>
              <a:rPr lang="es-AR" dirty="0"/>
              <a:t>Los diferentes perfiles de ingresos y egresos por edad son el origen de las transferencias intergeneracionales mediadas por el sector público. </a:t>
            </a:r>
          </a:p>
        </p:txBody>
      </p:sp>
    </p:spTree>
    <p:extLst>
      <p:ext uri="{BB962C8B-B14F-4D97-AF65-F5344CB8AC3E}">
        <p14:creationId xmlns:p14="http://schemas.microsoft.com/office/powerpoint/2010/main" val="366310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7C8A44-7FDF-4813-A038-79B2F8DD1296}"/>
              </a:ext>
            </a:extLst>
          </p:cNvPr>
          <p:cNvSpPr>
            <a:spLocks noGrp="1"/>
          </p:cNvSpPr>
          <p:nvPr>
            <p:ph type="title"/>
          </p:nvPr>
        </p:nvSpPr>
        <p:spPr/>
        <p:txBody>
          <a:bodyPr>
            <a:normAutofit/>
          </a:bodyPr>
          <a:lstStyle/>
          <a:p>
            <a:r>
              <a:rPr lang="es-AR" sz="3200" dirty="0"/>
              <a:t>Tasa Global de Fecundidad</a:t>
            </a:r>
            <a:br>
              <a:rPr lang="es-AR" sz="3200" dirty="0"/>
            </a:br>
            <a:r>
              <a:rPr lang="es-AR" sz="3200" dirty="0"/>
              <a:t>Argentina y promedio de América Latina y el Caribe, 1960-2017</a:t>
            </a:r>
            <a:endParaRPr lang="en-US" sz="3200" dirty="0"/>
          </a:p>
        </p:txBody>
      </p:sp>
      <p:pic>
        <p:nvPicPr>
          <p:cNvPr id="4" name="Marcador de contenido 3">
            <a:extLst>
              <a:ext uri="{FF2B5EF4-FFF2-40B4-BE49-F238E27FC236}">
                <a16:creationId xmlns:a16="http://schemas.microsoft.com/office/drawing/2014/main" id="{3A94CFBC-1D7B-474B-97E8-E71F514FAF22}"/>
              </a:ext>
            </a:extLst>
          </p:cNvPr>
          <p:cNvPicPr>
            <a:picLocks noGrp="1" noChangeAspect="1"/>
          </p:cNvPicPr>
          <p:nvPr>
            <p:ph idx="1"/>
          </p:nvPr>
        </p:nvPicPr>
        <p:blipFill>
          <a:blip r:embed="rId2"/>
          <a:stretch>
            <a:fillRect/>
          </a:stretch>
        </p:blipFill>
        <p:spPr>
          <a:xfrm>
            <a:off x="2263924" y="1825625"/>
            <a:ext cx="7664151" cy="4351338"/>
          </a:xfrm>
          <a:prstGeom prst="rect">
            <a:avLst/>
          </a:prstGeom>
        </p:spPr>
      </p:pic>
      <p:sp>
        <p:nvSpPr>
          <p:cNvPr id="3" name="Elipse 2">
            <a:extLst>
              <a:ext uri="{FF2B5EF4-FFF2-40B4-BE49-F238E27FC236}">
                <a16:creationId xmlns:a16="http://schemas.microsoft.com/office/drawing/2014/main" id="{AE101D90-C4FA-41B7-81C6-E98756688678}"/>
              </a:ext>
            </a:extLst>
          </p:cNvPr>
          <p:cNvSpPr/>
          <p:nvPr/>
        </p:nvSpPr>
        <p:spPr>
          <a:xfrm>
            <a:off x="4087586" y="4142014"/>
            <a:ext cx="1583871" cy="865415"/>
          </a:xfrm>
          <a:prstGeom prst="ellipse">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BEB89857-0E34-4BB8-9704-E6671050A36D}"/>
              </a:ext>
            </a:extLst>
          </p:cNvPr>
          <p:cNvSpPr txBox="1"/>
          <p:nvPr/>
        </p:nvSpPr>
        <p:spPr>
          <a:xfrm>
            <a:off x="3946072" y="5007429"/>
            <a:ext cx="2019300" cy="830997"/>
          </a:xfrm>
          <a:prstGeom prst="rect">
            <a:avLst/>
          </a:prstGeom>
          <a:noFill/>
        </p:spPr>
        <p:txBody>
          <a:bodyPr wrap="square" rtlCol="0">
            <a:spAutoFit/>
          </a:bodyPr>
          <a:lstStyle/>
          <a:p>
            <a:pPr algn="ctr"/>
            <a:r>
              <a:rPr lang="es-AR" sz="2400" b="1" dirty="0">
                <a:solidFill>
                  <a:srgbClr val="92D050"/>
                </a:solidFill>
              </a:rPr>
              <a:t>“Baby boom”</a:t>
            </a:r>
          </a:p>
          <a:p>
            <a:pPr algn="ctr"/>
            <a:r>
              <a:rPr lang="en-US" sz="2400" b="1" dirty="0">
                <a:solidFill>
                  <a:srgbClr val="92D050"/>
                </a:solidFill>
              </a:rPr>
              <a:t>1970s-1980s</a:t>
            </a:r>
          </a:p>
        </p:txBody>
      </p:sp>
    </p:spTree>
    <p:extLst>
      <p:ext uri="{BB962C8B-B14F-4D97-AF65-F5344CB8AC3E}">
        <p14:creationId xmlns:p14="http://schemas.microsoft.com/office/powerpoint/2010/main" val="21548745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321466-F938-455F-A9B6-E2A3540AF276}"/>
              </a:ext>
            </a:extLst>
          </p:cNvPr>
          <p:cNvSpPr>
            <a:spLocks noGrp="1"/>
          </p:cNvSpPr>
          <p:nvPr>
            <p:ph type="title"/>
          </p:nvPr>
        </p:nvSpPr>
        <p:spPr/>
        <p:txBody>
          <a:bodyPr/>
          <a:lstStyle/>
          <a:p>
            <a:r>
              <a:rPr lang="es-AR" dirty="0"/>
              <a:t>Transferencias públicas</a:t>
            </a:r>
            <a:endParaRPr lang="en-US" dirty="0"/>
          </a:p>
        </p:txBody>
      </p:sp>
      <p:sp>
        <p:nvSpPr>
          <p:cNvPr id="3" name="Marcador de contenido 2">
            <a:extLst>
              <a:ext uri="{FF2B5EF4-FFF2-40B4-BE49-F238E27FC236}">
                <a16:creationId xmlns:a16="http://schemas.microsoft.com/office/drawing/2014/main" id="{B700EF77-3E0C-4EE8-A942-DD9E9A92BFF1}"/>
              </a:ext>
            </a:extLst>
          </p:cNvPr>
          <p:cNvSpPr>
            <a:spLocks noGrp="1"/>
          </p:cNvSpPr>
          <p:nvPr>
            <p:ph idx="1"/>
          </p:nvPr>
        </p:nvSpPr>
        <p:spPr/>
        <p:txBody>
          <a:bodyPr/>
          <a:lstStyle/>
          <a:p>
            <a:r>
              <a:rPr lang="es-AR" dirty="0"/>
              <a:t>Las transferencias públicas netas ayudan a financiar el déficit del ciclo de vida</a:t>
            </a:r>
          </a:p>
          <a:p>
            <a:r>
              <a:rPr lang="es-AR" dirty="0"/>
              <a:t>Para los niños de 0 a 14 años, las transferencias públicas netas financian un 42 por ciento del </a:t>
            </a:r>
            <a:r>
              <a:rPr lang="es-AR" dirty="0" err="1"/>
              <a:t>deficit</a:t>
            </a:r>
            <a:endParaRPr lang="es-AR" dirty="0"/>
          </a:p>
          <a:p>
            <a:r>
              <a:rPr lang="es-AR" dirty="0"/>
              <a:t>Para los mayores de 65 años, el financiamiento público alcanza al 98 por ciento del déficit.</a:t>
            </a:r>
          </a:p>
          <a:p>
            <a:endParaRPr lang="en-US" dirty="0"/>
          </a:p>
        </p:txBody>
      </p:sp>
    </p:spTree>
    <p:extLst>
      <p:ext uri="{BB962C8B-B14F-4D97-AF65-F5344CB8AC3E}">
        <p14:creationId xmlns:p14="http://schemas.microsoft.com/office/powerpoint/2010/main" val="401625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2800" dirty="0"/>
              <a:t>Transferencias públicas, ingresos y egresos de los hogares, per </a:t>
            </a:r>
            <a:r>
              <a:rPr lang="es-AR" sz="2800" dirty="0" err="1"/>
              <a:t>capita</a:t>
            </a:r>
            <a:br>
              <a:rPr lang="es-AR" sz="2800" dirty="0"/>
            </a:br>
            <a:r>
              <a:rPr lang="es-AR" sz="2800" dirty="0"/>
              <a:t>Argentina 2016</a:t>
            </a:r>
            <a:endParaRPr lang="en-US" sz="2800" dirty="0"/>
          </a:p>
        </p:txBody>
      </p:sp>
      <p:graphicFrame>
        <p:nvGraphicFramePr>
          <p:cNvPr id="8" name="Gráfico 7">
            <a:extLst>
              <a:ext uri="{FF2B5EF4-FFF2-40B4-BE49-F238E27FC236}">
                <a16:creationId xmlns:a16="http://schemas.microsoft.com/office/drawing/2014/main" id="{0BC8C866-46CB-431F-BBDF-53567A2FB94F}"/>
              </a:ext>
            </a:extLst>
          </p:cNvPr>
          <p:cNvGraphicFramePr>
            <a:graphicFrameLocks noGrp="1"/>
          </p:cNvGraphicFramePr>
          <p:nvPr/>
        </p:nvGraphicFramePr>
        <p:xfrm>
          <a:off x="3488500" y="1584542"/>
          <a:ext cx="6150278" cy="51043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84047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2800" dirty="0"/>
              <a:t>Transferencias públicas, ingresos y egresos de los hogares, agregado</a:t>
            </a:r>
            <a:br>
              <a:rPr lang="es-AR" sz="2800" dirty="0"/>
            </a:br>
            <a:r>
              <a:rPr lang="es-AR" sz="2800" dirty="0"/>
              <a:t>Argentina 2016</a:t>
            </a:r>
            <a:endParaRPr lang="en-US" sz="2800" dirty="0"/>
          </a:p>
        </p:txBody>
      </p:sp>
      <p:graphicFrame>
        <p:nvGraphicFramePr>
          <p:cNvPr id="4" name="Gráfico 3">
            <a:extLst>
              <a:ext uri="{FF2B5EF4-FFF2-40B4-BE49-F238E27FC236}">
                <a16:creationId xmlns:a16="http://schemas.microsoft.com/office/drawing/2014/main" id="{93CEB606-5FD9-4F7D-9856-EF73E2C567E8}"/>
              </a:ext>
            </a:extLst>
          </p:cNvPr>
          <p:cNvGraphicFramePr>
            <a:graphicFrameLocks noGrp="1"/>
          </p:cNvGraphicFramePr>
          <p:nvPr/>
        </p:nvGraphicFramePr>
        <p:xfrm>
          <a:off x="3488500" y="1584542"/>
          <a:ext cx="6150278" cy="50354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65749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Consumo e ingresos laborales por edad, por grupo SE</a:t>
            </a:r>
            <a:br>
              <a:rPr lang="es-AR" sz="3200" dirty="0"/>
            </a:br>
            <a:r>
              <a:rPr lang="es-AR" sz="3200" dirty="0"/>
              <a:t>Argentina 2016</a:t>
            </a:r>
            <a:endParaRPr lang="en-US" sz="3200" dirty="0"/>
          </a:p>
        </p:txBody>
      </p:sp>
      <p:graphicFrame>
        <p:nvGraphicFramePr>
          <p:cNvPr id="6" name="Gráfico 5">
            <a:extLst>
              <a:ext uri="{FF2B5EF4-FFF2-40B4-BE49-F238E27FC236}">
                <a16:creationId xmlns:a16="http://schemas.microsoft.com/office/drawing/2014/main" id="{A642A665-CEAF-4B16-BF75-1F195DC06960}"/>
              </a:ext>
            </a:extLst>
          </p:cNvPr>
          <p:cNvGraphicFramePr>
            <a:graphicFrameLocks/>
          </p:cNvGraphicFramePr>
          <p:nvPr>
            <p:extLst>
              <p:ext uri="{D42A27DB-BD31-4B8C-83A1-F6EECF244321}">
                <p14:modId xmlns:p14="http://schemas.microsoft.com/office/powerpoint/2010/main" val="2482521335"/>
              </p:ext>
            </p:extLst>
          </p:nvPr>
        </p:nvGraphicFramePr>
        <p:xfrm>
          <a:off x="211533" y="1552575"/>
          <a:ext cx="4320074" cy="4940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96463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Consumo e ingresos laborales por edad, por grupo SE</a:t>
            </a:r>
            <a:br>
              <a:rPr lang="es-AR" sz="3200" dirty="0"/>
            </a:br>
            <a:r>
              <a:rPr lang="es-AR" sz="3200" dirty="0"/>
              <a:t>Argentina 2016</a:t>
            </a:r>
            <a:endParaRPr lang="en-US" sz="3200" dirty="0"/>
          </a:p>
        </p:txBody>
      </p:sp>
      <p:graphicFrame>
        <p:nvGraphicFramePr>
          <p:cNvPr id="6" name="Gráfico 5">
            <a:extLst>
              <a:ext uri="{FF2B5EF4-FFF2-40B4-BE49-F238E27FC236}">
                <a16:creationId xmlns:a16="http://schemas.microsoft.com/office/drawing/2014/main" id="{A642A665-CEAF-4B16-BF75-1F195DC06960}"/>
              </a:ext>
            </a:extLst>
          </p:cNvPr>
          <p:cNvGraphicFramePr>
            <a:graphicFrameLocks/>
          </p:cNvGraphicFramePr>
          <p:nvPr/>
        </p:nvGraphicFramePr>
        <p:xfrm>
          <a:off x="211533" y="1552575"/>
          <a:ext cx="4320074" cy="4940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a:extLst>
              <a:ext uri="{FF2B5EF4-FFF2-40B4-BE49-F238E27FC236}">
                <a16:creationId xmlns:a16="http://schemas.microsoft.com/office/drawing/2014/main" id="{78DB3669-68AE-4678-82D5-DD630497585C}"/>
              </a:ext>
            </a:extLst>
          </p:cNvPr>
          <p:cNvGraphicFramePr>
            <a:graphicFrameLocks/>
          </p:cNvGraphicFramePr>
          <p:nvPr/>
        </p:nvGraphicFramePr>
        <p:xfrm>
          <a:off x="4519944" y="1552575"/>
          <a:ext cx="3734578" cy="4940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7161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Consumo e ingresos laborales por edad, por grupo SE</a:t>
            </a:r>
            <a:br>
              <a:rPr lang="es-AR" sz="3200" dirty="0"/>
            </a:br>
            <a:r>
              <a:rPr lang="es-AR" sz="3200" dirty="0"/>
              <a:t>Argentina 2016</a:t>
            </a:r>
            <a:endParaRPr lang="en-US" sz="3200" dirty="0"/>
          </a:p>
        </p:txBody>
      </p:sp>
      <p:graphicFrame>
        <p:nvGraphicFramePr>
          <p:cNvPr id="6" name="Gráfico 5">
            <a:extLst>
              <a:ext uri="{FF2B5EF4-FFF2-40B4-BE49-F238E27FC236}">
                <a16:creationId xmlns:a16="http://schemas.microsoft.com/office/drawing/2014/main" id="{A642A665-CEAF-4B16-BF75-1F195DC06960}"/>
              </a:ext>
            </a:extLst>
          </p:cNvPr>
          <p:cNvGraphicFramePr>
            <a:graphicFrameLocks/>
          </p:cNvGraphicFramePr>
          <p:nvPr/>
        </p:nvGraphicFramePr>
        <p:xfrm>
          <a:off x="211533" y="1552575"/>
          <a:ext cx="4320074" cy="4940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a:extLst>
              <a:ext uri="{FF2B5EF4-FFF2-40B4-BE49-F238E27FC236}">
                <a16:creationId xmlns:a16="http://schemas.microsoft.com/office/drawing/2014/main" id="{78DB3669-68AE-4678-82D5-DD630497585C}"/>
              </a:ext>
            </a:extLst>
          </p:cNvPr>
          <p:cNvGraphicFramePr>
            <a:graphicFrameLocks/>
          </p:cNvGraphicFramePr>
          <p:nvPr/>
        </p:nvGraphicFramePr>
        <p:xfrm>
          <a:off x="4519944" y="1552575"/>
          <a:ext cx="3734578" cy="4940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áfico 10">
            <a:extLst>
              <a:ext uri="{FF2B5EF4-FFF2-40B4-BE49-F238E27FC236}">
                <a16:creationId xmlns:a16="http://schemas.microsoft.com/office/drawing/2014/main" id="{66DFDC30-AB30-4061-98AA-1909DB7B9609}"/>
              </a:ext>
            </a:extLst>
          </p:cNvPr>
          <p:cNvGraphicFramePr>
            <a:graphicFrameLocks/>
          </p:cNvGraphicFramePr>
          <p:nvPr/>
        </p:nvGraphicFramePr>
        <p:xfrm>
          <a:off x="8249078" y="1552575"/>
          <a:ext cx="3731389" cy="49403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19293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Déficit del ciclo de vida per </a:t>
            </a:r>
            <a:r>
              <a:rPr lang="es-AR" sz="3200" dirty="0" err="1"/>
              <a:t>capita</a:t>
            </a:r>
            <a:r>
              <a:rPr lang="es-AR" sz="3200" dirty="0"/>
              <a:t>, por grupo SE</a:t>
            </a:r>
            <a:br>
              <a:rPr lang="es-AR" sz="3200" dirty="0"/>
            </a:br>
            <a:r>
              <a:rPr lang="es-AR" sz="3200" dirty="0"/>
              <a:t>Argentina 2016</a:t>
            </a:r>
            <a:endParaRPr lang="en-US" sz="3200" dirty="0"/>
          </a:p>
        </p:txBody>
      </p:sp>
      <p:graphicFrame>
        <p:nvGraphicFramePr>
          <p:cNvPr id="9" name="Gráfico 8">
            <a:extLst>
              <a:ext uri="{FF2B5EF4-FFF2-40B4-BE49-F238E27FC236}">
                <a16:creationId xmlns:a16="http://schemas.microsoft.com/office/drawing/2014/main" id="{CEF86CEF-725F-4AE2-9503-9C53C6E60115}"/>
              </a:ext>
            </a:extLst>
          </p:cNvPr>
          <p:cNvGraphicFramePr>
            <a:graphicFrameLocks noGrp="1"/>
          </p:cNvGraphicFramePr>
          <p:nvPr>
            <p:extLst>
              <p:ext uri="{D42A27DB-BD31-4B8C-83A1-F6EECF244321}">
                <p14:modId xmlns:p14="http://schemas.microsoft.com/office/powerpoint/2010/main" val="3527330931"/>
              </p:ext>
            </p:extLst>
          </p:nvPr>
        </p:nvGraphicFramePr>
        <p:xfrm>
          <a:off x="3601232" y="1640910"/>
          <a:ext cx="6018757" cy="48253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9034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3200" dirty="0"/>
              <a:t>Déficit del ciclo de vida agregado, por grupo SE</a:t>
            </a:r>
            <a:br>
              <a:rPr lang="es-AR" sz="3200" dirty="0"/>
            </a:br>
            <a:r>
              <a:rPr lang="es-AR" sz="3200" dirty="0"/>
              <a:t>Argentina 2016</a:t>
            </a:r>
            <a:endParaRPr lang="en-US" sz="3200" dirty="0"/>
          </a:p>
        </p:txBody>
      </p:sp>
      <p:graphicFrame>
        <p:nvGraphicFramePr>
          <p:cNvPr id="4" name="Gráfico 3">
            <a:extLst>
              <a:ext uri="{FF2B5EF4-FFF2-40B4-BE49-F238E27FC236}">
                <a16:creationId xmlns:a16="http://schemas.microsoft.com/office/drawing/2014/main" id="{5230D3E3-DDF0-40A2-B458-8AEA81DB7567}"/>
              </a:ext>
            </a:extLst>
          </p:cNvPr>
          <p:cNvGraphicFramePr>
            <a:graphicFrameLocks noGrp="1"/>
          </p:cNvGraphicFramePr>
          <p:nvPr>
            <p:extLst>
              <p:ext uri="{D42A27DB-BD31-4B8C-83A1-F6EECF244321}">
                <p14:modId xmlns:p14="http://schemas.microsoft.com/office/powerpoint/2010/main" val="3999160718"/>
              </p:ext>
            </p:extLst>
          </p:nvPr>
        </p:nvGraphicFramePr>
        <p:xfrm>
          <a:off x="3601232" y="1640910"/>
          <a:ext cx="6018757" cy="48519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23368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42A4-597E-4DFC-9FCB-D04DB4FFC0C3}"/>
              </a:ext>
            </a:extLst>
          </p:cNvPr>
          <p:cNvSpPr>
            <a:spLocks noGrp="1"/>
          </p:cNvSpPr>
          <p:nvPr>
            <p:ph type="title"/>
          </p:nvPr>
        </p:nvSpPr>
        <p:spPr/>
        <p:txBody>
          <a:bodyPr>
            <a:normAutofit/>
          </a:bodyPr>
          <a:lstStyle/>
          <a:p>
            <a:r>
              <a:rPr lang="es-AR" sz="2800" dirty="0"/>
              <a:t>Transferencias públicas, ingresos y egresos de los hogares, per </a:t>
            </a:r>
            <a:r>
              <a:rPr lang="es-AR" sz="2800" dirty="0" err="1"/>
              <a:t>capita</a:t>
            </a:r>
            <a:br>
              <a:rPr lang="es-AR" sz="2800" dirty="0"/>
            </a:br>
            <a:r>
              <a:rPr lang="es-AR" sz="2800" dirty="0"/>
              <a:t>Argentina 2016</a:t>
            </a:r>
            <a:endParaRPr lang="en-US" sz="2800" dirty="0"/>
          </a:p>
        </p:txBody>
      </p:sp>
      <p:graphicFrame>
        <p:nvGraphicFramePr>
          <p:cNvPr id="5" name="Gráfico 4">
            <a:extLst>
              <a:ext uri="{FF2B5EF4-FFF2-40B4-BE49-F238E27FC236}">
                <a16:creationId xmlns:a16="http://schemas.microsoft.com/office/drawing/2014/main" id="{B64C9333-A69A-4C29-8A51-6C3DCA120D69}"/>
              </a:ext>
            </a:extLst>
          </p:cNvPr>
          <p:cNvGraphicFramePr>
            <a:graphicFrameLocks/>
          </p:cNvGraphicFramePr>
          <p:nvPr>
            <p:extLst>
              <p:ext uri="{D42A27DB-BD31-4B8C-83A1-F6EECF244321}">
                <p14:modId xmlns:p14="http://schemas.microsoft.com/office/powerpoint/2010/main" val="2288375741"/>
              </p:ext>
            </p:extLst>
          </p:nvPr>
        </p:nvGraphicFramePr>
        <p:xfrm>
          <a:off x="198120" y="1553526"/>
          <a:ext cx="3931920" cy="48043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a:extLst>
              <a:ext uri="{FF2B5EF4-FFF2-40B4-BE49-F238E27FC236}">
                <a16:creationId xmlns:a16="http://schemas.microsoft.com/office/drawing/2014/main" id="{DEE84322-F63D-4BC6-BB9B-4D20CACD77C2}"/>
              </a:ext>
            </a:extLst>
          </p:cNvPr>
          <p:cNvGraphicFramePr>
            <a:graphicFrameLocks/>
          </p:cNvGraphicFramePr>
          <p:nvPr>
            <p:extLst>
              <p:ext uri="{D42A27DB-BD31-4B8C-83A1-F6EECF244321}">
                <p14:modId xmlns:p14="http://schemas.microsoft.com/office/powerpoint/2010/main" val="2905719687"/>
              </p:ext>
            </p:extLst>
          </p:nvPr>
        </p:nvGraphicFramePr>
        <p:xfrm>
          <a:off x="4131945" y="1552573"/>
          <a:ext cx="3931920" cy="48043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áfico 6">
            <a:extLst>
              <a:ext uri="{FF2B5EF4-FFF2-40B4-BE49-F238E27FC236}">
                <a16:creationId xmlns:a16="http://schemas.microsoft.com/office/drawing/2014/main" id="{AD5357CC-4570-4C82-BFEF-CE3603794834}"/>
              </a:ext>
            </a:extLst>
          </p:cNvPr>
          <p:cNvGraphicFramePr>
            <a:graphicFrameLocks/>
          </p:cNvGraphicFramePr>
          <p:nvPr>
            <p:extLst>
              <p:ext uri="{D42A27DB-BD31-4B8C-83A1-F6EECF244321}">
                <p14:modId xmlns:p14="http://schemas.microsoft.com/office/powerpoint/2010/main" val="327612716"/>
              </p:ext>
            </p:extLst>
          </p:nvPr>
        </p:nvGraphicFramePr>
        <p:xfrm>
          <a:off x="8061960" y="1551621"/>
          <a:ext cx="3931919" cy="480438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442776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3F2D2-42FB-4D09-9C6B-BF87BD33985F}"/>
              </a:ext>
            </a:extLst>
          </p:cNvPr>
          <p:cNvSpPr>
            <a:spLocks noGrp="1"/>
          </p:cNvSpPr>
          <p:nvPr>
            <p:ph type="title"/>
          </p:nvPr>
        </p:nvSpPr>
        <p:spPr/>
        <p:txBody>
          <a:bodyPr/>
          <a:lstStyle/>
          <a:p>
            <a:r>
              <a:rPr lang="es-AR" dirty="0" err="1"/>
              <a:t>Deficit</a:t>
            </a:r>
            <a:r>
              <a:rPr lang="es-AR" dirty="0"/>
              <a:t> de los niños</a:t>
            </a:r>
            <a:endParaRPr lang="en-US" dirty="0"/>
          </a:p>
        </p:txBody>
      </p:sp>
      <p:graphicFrame>
        <p:nvGraphicFramePr>
          <p:cNvPr id="4" name="Marcador de contenido 3">
            <a:extLst>
              <a:ext uri="{FF2B5EF4-FFF2-40B4-BE49-F238E27FC236}">
                <a16:creationId xmlns:a16="http://schemas.microsoft.com/office/drawing/2014/main" id="{45422051-FAA8-447F-892F-B6E6F82D6346}"/>
              </a:ext>
            </a:extLst>
          </p:cNvPr>
          <p:cNvGraphicFramePr>
            <a:graphicFrameLocks noGrp="1"/>
          </p:cNvGraphicFramePr>
          <p:nvPr>
            <p:ph idx="1"/>
            <p:extLst/>
          </p:nvPr>
        </p:nvGraphicFramePr>
        <p:xfrm>
          <a:off x="3269503" y="2255520"/>
          <a:ext cx="5652994" cy="2346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506958549"/>
                    </a:ext>
                  </a:extLst>
                </a:gridCol>
                <a:gridCol w="2161241">
                  <a:extLst>
                    <a:ext uri="{9D8B030D-6E8A-4147-A177-3AD203B41FA5}">
                      <a16:colId xmlns:a16="http://schemas.microsoft.com/office/drawing/2014/main" val="3454040128"/>
                    </a:ext>
                  </a:extLst>
                </a:gridCol>
                <a:gridCol w="1739153">
                  <a:extLst>
                    <a:ext uri="{9D8B030D-6E8A-4147-A177-3AD203B41FA5}">
                      <a16:colId xmlns:a16="http://schemas.microsoft.com/office/drawing/2014/main" val="498110472"/>
                    </a:ext>
                  </a:extLst>
                </a:gridCol>
              </a:tblGrid>
              <a:tr h="370840">
                <a:tc>
                  <a:txBody>
                    <a:bodyPr/>
                    <a:lstStyle/>
                    <a:p>
                      <a:pPr algn="ctr"/>
                      <a:r>
                        <a:rPr lang="es-AR" sz="2600" dirty="0"/>
                        <a:t>Grupo</a:t>
                      </a:r>
                      <a:endParaRPr lang="en-US" sz="2600" dirty="0"/>
                    </a:p>
                  </a:txBody>
                  <a:tcPr anchor="ctr"/>
                </a:tc>
                <a:tc>
                  <a:txBody>
                    <a:bodyPr/>
                    <a:lstStyle/>
                    <a:p>
                      <a:pPr algn="ctr"/>
                      <a:r>
                        <a:rPr lang="es-AR" sz="2600" dirty="0"/>
                        <a:t>Transferencias públicas</a:t>
                      </a:r>
                      <a:endParaRPr lang="en-US" sz="2600" dirty="0"/>
                    </a:p>
                  </a:txBody>
                  <a:tcPr anchor="ctr"/>
                </a:tc>
                <a:tc>
                  <a:txBody>
                    <a:bodyPr/>
                    <a:lstStyle/>
                    <a:p>
                      <a:pPr algn="ctr"/>
                      <a:r>
                        <a:rPr lang="es-AR" sz="2600" dirty="0"/>
                        <a:t>Educación pública</a:t>
                      </a:r>
                      <a:endParaRPr lang="en-US" sz="2600" dirty="0"/>
                    </a:p>
                  </a:txBody>
                  <a:tcPr anchor="ctr"/>
                </a:tc>
                <a:extLst>
                  <a:ext uri="{0D108BD9-81ED-4DB2-BD59-A6C34878D82A}">
                    <a16:rowId xmlns:a16="http://schemas.microsoft.com/office/drawing/2014/main" val="1391887016"/>
                  </a:ext>
                </a:extLst>
              </a:tr>
              <a:tr h="370840">
                <a:tc>
                  <a:txBody>
                    <a:bodyPr/>
                    <a:lstStyle/>
                    <a:p>
                      <a:pPr algn="ctr"/>
                      <a:r>
                        <a:rPr lang="es-AR" sz="2600" dirty="0"/>
                        <a:t>1</a:t>
                      </a:r>
                      <a:endParaRPr lang="en-US" sz="2600" dirty="0"/>
                    </a:p>
                  </a:txBody>
                  <a:tcPr anchor="ctr"/>
                </a:tc>
                <a:tc>
                  <a:txBody>
                    <a:bodyPr/>
                    <a:lstStyle/>
                    <a:p>
                      <a:pPr algn="ctr"/>
                      <a:r>
                        <a:rPr lang="es-AR" sz="2600" dirty="0"/>
                        <a:t>59%</a:t>
                      </a:r>
                      <a:endParaRPr lang="en-US" sz="2600" dirty="0"/>
                    </a:p>
                  </a:txBody>
                  <a:tcPr anchor="ctr"/>
                </a:tc>
                <a:tc>
                  <a:txBody>
                    <a:bodyPr/>
                    <a:lstStyle/>
                    <a:p>
                      <a:pPr algn="ctr"/>
                      <a:r>
                        <a:rPr lang="es-AR" sz="2600" dirty="0"/>
                        <a:t>22%</a:t>
                      </a:r>
                      <a:endParaRPr lang="en-US" sz="2600" dirty="0"/>
                    </a:p>
                  </a:txBody>
                  <a:tcPr anchor="ctr"/>
                </a:tc>
                <a:extLst>
                  <a:ext uri="{0D108BD9-81ED-4DB2-BD59-A6C34878D82A}">
                    <a16:rowId xmlns:a16="http://schemas.microsoft.com/office/drawing/2014/main" val="2706276262"/>
                  </a:ext>
                </a:extLst>
              </a:tr>
              <a:tr h="370840">
                <a:tc>
                  <a:txBody>
                    <a:bodyPr/>
                    <a:lstStyle/>
                    <a:p>
                      <a:pPr algn="ctr"/>
                      <a:r>
                        <a:rPr lang="es-AR" sz="2600" dirty="0"/>
                        <a:t>2</a:t>
                      </a:r>
                      <a:endParaRPr lang="en-US" sz="2600" dirty="0"/>
                    </a:p>
                  </a:txBody>
                  <a:tcPr anchor="ctr"/>
                </a:tc>
                <a:tc>
                  <a:txBody>
                    <a:bodyPr/>
                    <a:lstStyle/>
                    <a:p>
                      <a:pPr algn="ctr"/>
                      <a:r>
                        <a:rPr lang="es-AR" sz="2600" dirty="0"/>
                        <a:t>40%</a:t>
                      </a:r>
                      <a:endParaRPr lang="en-US" sz="2600" dirty="0"/>
                    </a:p>
                  </a:txBody>
                  <a:tcPr anchor="ctr"/>
                </a:tc>
                <a:tc>
                  <a:txBody>
                    <a:bodyPr/>
                    <a:lstStyle/>
                    <a:p>
                      <a:pPr algn="ctr"/>
                      <a:r>
                        <a:rPr lang="es-AR" sz="2600" dirty="0"/>
                        <a:t>17%</a:t>
                      </a:r>
                      <a:endParaRPr lang="en-US" sz="2600" dirty="0"/>
                    </a:p>
                  </a:txBody>
                  <a:tcPr anchor="ctr"/>
                </a:tc>
                <a:extLst>
                  <a:ext uri="{0D108BD9-81ED-4DB2-BD59-A6C34878D82A}">
                    <a16:rowId xmlns:a16="http://schemas.microsoft.com/office/drawing/2014/main" val="1997103765"/>
                  </a:ext>
                </a:extLst>
              </a:tr>
              <a:tr h="370840">
                <a:tc>
                  <a:txBody>
                    <a:bodyPr/>
                    <a:lstStyle/>
                    <a:p>
                      <a:pPr algn="ctr"/>
                      <a:r>
                        <a:rPr lang="es-AR" sz="2600" dirty="0"/>
                        <a:t>3</a:t>
                      </a:r>
                      <a:endParaRPr lang="en-US" sz="2600" dirty="0"/>
                    </a:p>
                  </a:txBody>
                  <a:tcPr anchor="ctr"/>
                </a:tc>
                <a:tc>
                  <a:txBody>
                    <a:bodyPr/>
                    <a:lstStyle/>
                    <a:p>
                      <a:pPr algn="ctr"/>
                      <a:r>
                        <a:rPr lang="es-AR" sz="2600" dirty="0"/>
                        <a:t>24%</a:t>
                      </a:r>
                      <a:endParaRPr lang="en-US" sz="2600" dirty="0"/>
                    </a:p>
                  </a:txBody>
                  <a:tcPr anchor="ctr"/>
                </a:tc>
                <a:tc>
                  <a:txBody>
                    <a:bodyPr/>
                    <a:lstStyle/>
                    <a:p>
                      <a:pPr algn="ctr"/>
                      <a:r>
                        <a:rPr lang="es-AR" sz="2600" dirty="0"/>
                        <a:t>6%</a:t>
                      </a:r>
                      <a:endParaRPr lang="en-US" sz="2600" dirty="0"/>
                    </a:p>
                  </a:txBody>
                  <a:tcPr anchor="ctr"/>
                </a:tc>
                <a:extLst>
                  <a:ext uri="{0D108BD9-81ED-4DB2-BD59-A6C34878D82A}">
                    <a16:rowId xmlns:a16="http://schemas.microsoft.com/office/drawing/2014/main" val="4062626109"/>
                  </a:ext>
                </a:extLst>
              </a:tr>
            </a:tbl>
          </a:graphicData>
        </a:graphic>
      </p:graphicFrame>
    </p:spTree>
    <p:extLst>
      <p:ext uri="{BB962C8B-B14F-4D97-AF65-F5344CB8AC3E}">
        <p14:creationId xmlns:p14="http://schemas.microsoft.com/office/powerpoint/2010/main" val="1328056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D681C-9BDF-477F-9876-BA64B845F134}"/>
              </a:ext>
            </a:extLst>
          </p:cNvPr>
          <p:cNvSpPr>
            <a:spLocks noGrp="1"/>
          </p:cNvSpPr>
          <p:nvPr>
            <p:ph type="title"/>
          </p:nvPr>
        </p:nvSpPr>
        <p:spPr/>
        <p:txBody>
          <a:bodyPr/>
          <a:lstStyle/>
          <a:p>
            <a:r>
              <a:rPr lang="es-AR" dirty="0"/>
              <a:t>La demografía argentina</a:t>
            </a:r>
            <a:endParaRPr lang="en-US" dirty="0"/>
          </a:p>
        </p:txBody>
      </p:sp>
      <p:sp>
        <p:nvSpPr>
          <p:cNvPr id="3" name="Marcador de contenido 2">
            <a:extLst>
              <a:ext uri="{FF2B5EF4-FFF2-40B4-BE49-F238E27FC236}">
                <a16:creationId xmlns:a16="http://schemas.microsoft.com/office/drawing/2014/main" id="{84BCE4E2-DDF4-4A89-A3B1-6894E81269E3}"/>
              </a:ext>
            </a:extLst>
          </p:cNvPr>
          <p:cNvSpPr>
            <a:spLocks noGrp="1"/>
          </p:cNvSpPr>
          <p:nvPr>
            <p:ph idx="1"/>
          </p:nvPr>
        </p:nvSpPr>
        <p:spPr/>
        <p:txBody>
          <a:bodyPr>
            <a:normAutofit/>
          </a:bodyPr>
          <a:lstStyle/>
          <a:p>
            <a:r>
              <a:rPr lang="es-AR" dirty="0"/>
              <a:t>Transición demográfica temprana (en contexto latinoamericano)</a:t>
            </a:r>
          </a:p>
          <a:p>
            <a:pPr marL="514350" indent="-514350">
              <a:buFont typeface="+mj-lt"/>
              <a:buAutoNum type="arabicPeriod"/>
            </a:pPr>
            <a:r>
              <a:rPr lang="es-AR" dirty="0"/>
              <a:t>Baja de la fecundidad</a:t>
            </a:r>
          </a:p>
          <a:p>
            <a:pPr marL="514350" indent="-514350">
              <a:buFont typeface="+mj-lt"/>
              <a:buAutoNum type="arabicPeriod"/>
            </a:pPr>
            <a:r>
              <a:rPr lang="es-AR" dirty="0"/>
              <a:t>Baja de la mortalidad</a:t>
            </a:r>
          </a:p>
        </p:txBody>
      </p:sp>
    </p:spTree>
    <p:extLst>
      <p:ext uri="{BB962C8B-B14F-4D97-AF65-F5344CB8AC3E}">
        <p14:creationId xmlns:p14="http://schemas.microsoft.com/office/powerpoint/2010/main" val="32871818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3F2D2-42FB-4D09-9C6B-BF87BD33985F}"/>
              </a:ext>
            </a:extLst>
          </p:cNvPr>
          <p:cNvSpPr>
            <a:spLocks noGrp="1"/>
          </p:cNvSpPr>
          <p:nvPr>
            <p:ph type="title"/>
          </p:nvPr>
        </p:nvSpPr>
        <p:spPr/>
        <p:txBody>
          <a:bodyPr/>
          <a:lstStyle/>
          <a:p>
            <a:r>
              <a:rPr lang="es-AR" dirty="0" err="1"/>
              <a:t>Deficit</a:t>
            </a:r>
            <a:r>
              <a:rPr lang="es-AR" dirty="0"/>
              <a:t> de los adultos mayores</a:t>
            </a:r>
            <a:endParaRPr lang="en-US" dirty="0"/>
          </a:p>
        </p:txBody>
      </p:sp>
      <p:graphicFrame>
        <p:nvGraphicFramePr>
          <p:cNvPr id="4" name="Marcador de contenido 3">
            <a:extLst>
              <a:ext uri="{FF2B5EF4-FFF2-40B4-BE49-F238E27FC236}">
                <a16:creationId xmlns:a16="http://schemas.microsoft.com/office/drawing/2014/main" id="{45422051-FAA8-447F-892F-B6E6F82D6346}"/>
              </a:ext>
            </a:extLst>
          </p:cNvPr>
          <p:cNvGraphicFramePr>
            <a:graphicFrameLocks noGrp="1"/>
          </p:cNvGraphicFramePr>
          <p:nvPr>
            <p:ph idx="1"/>
            <p:extLst/>
          </p:nvPr>
        </p:nvGraphicFramePr>
        <p:xfrm>
          <a:off x="2330035" y="2255520"/>
          <a:ext cx="7531930" cy="2346960"/>
        </p:xfrm>
        <a:graphic>
          <a:graphicData uri="http://schemas.openxmlformats.org/drawingml/2006/table">
            <a:tbl>
              <a:tblPr firstRow="1" bandRow="1">
                <a:tableStyleId>{5C22544A-7EE6-4342-B048-85BDC9FD1C3A}</a:tableStyleId>
              </a:tblPr>
              <a:tblGrid>
                <a:gridCol w="1760701">
                  <a:extLst>
                    <a:ext uri="{9D8B030D-6E8A-4147-A177-3AD203B41FA5}">
                      <a16:colId xmlns:a16="http://schemas.microsoft.com/office/drawing/2014/main" val="3506958549"/>
                    </a:ext>
                  </a:extLst>
                </a:gridCol>
                <a:gridCol w="2171229">
                  <a:extLst>
                    <a:ext uri="{9D8B030D-6E8A-4147-A177-3AD203B41FA5}">
                      <a16:colId xmlns:a16="http://schemas.microsoft.com/office/drawing/2014/main" val="3454040128"/>
                    </a:ext>
                  </a:extLst>
                </a:gridCol>
                <a:gridCol w="1800000">
                  <a:extLst>
                    <a:ext uri="{9D8B030D-6E8A-4147-A177-3AD203B41FA5}">
                      <a16:colId xmlns:a16="http://schemas.microsoft.com/office/drawing/2014/main" val="498110472"/>
                    </a:ext>
                  </a:extLst>
                </a:gridCol>
                <a:gridCol w="1800000">
                  <a:extLst>
                    <a:ext uri="{9D8B030D-6E8A-4147-A177-3AD203B41FA5}">
                      <a16:colId xmlns:a16="http://schemas.microsoft.com/office/drawing/2014/main" val="1312884821"/>
                    </a:ext>
                  </a:extLst>
                </a:gridCol>
              </a:tblGrid>
              <a:tr h="370840">
                <a:tc>
                  <a:txBody>
                    <a:bodyPr/>
                    <a:lstStyle/>
                    <a:p>
                      <a:pPr algn="ctr"/>
                      <a:r>
                        <a:rPr lang="es-AR" sz="2600" dirty="0"/>
                        <a:t>Grupo</a:t>
                      </a:r>
                      <a:endParaRPr lang="en-US" sz="2600" dirty="0"/>
                    </a:p>
                  </a:txBody>
                  <a:tcPr anchor="ctr"/>
                </a:tc>
                <a:tc>
                  <a:txBody>
                    <a:bodyPr/>
                    <a:lstStyle/>
                    <a:p>
                      <a:pPr algn="ctr"/>
                      <a:r>
                        <a:rPr lang="es-AR" sz="2600" dirty="0"/>
                        <a:t>Transferencias públicas</a:t>
                      </a:r>
                      <a:endParaRPr lang="en-US" sz="2600" dirty="0"/>
                    </a:p>
                  </a:txBody>
                  <a:tcPr anchor="ctr"/>
                </a:tc>
                <a:tc>
                  <a:txBody>
                    <a:bodyPr/>
                    <a:lstStyle/>
                    <a:p>
                      <a:pPr algn="ctr"/>
                      <a:r>
                        <a:rPr lang="es-AR" sz="2600" dirty="0"/>
                        <a:t>Sistema previsional</a:t>
                      </a:r>
                      <a:endParaRPr lang="en-US" sz="2600" dirty="0"/>
                    </a:p>
                  </a:txBody>
                  <a:tcPr anchor="ctr"/>
                </a:tc>
                <a:tc>
                  <a:txBody>
                    <a:bodyPr/>
                    <a:lstStyle/>
                    <a:p>
                      <a:pPr algn="ctr"/>
                      <a:r>
                        <a:rPr lang="es-AR" sz="2600" dirty="0"/>
                        <a:t>Salud pública</a:t>
                      </a:r>
                      <a:endParaRPr lang="en-US" sz="2600" dirty="0"/>
                    </a:p>
                  </a:txBody>
                  <a:tcPr anchor="ctr"/>
                </a:tc>
                <a:extLst>
                  <a:ext uri="{0D108BD9-81ED-4DB2-BD59-A6C34878D82A}">
                    <a16:rowId xmlns:a16="http://schemas.microsoft.com/office/drawing/2014/main" val="1391887016"/>
                  </a:ext>
                </a:extLst>
              </a:tr>
              <a:tr h="370840">
                <a:tc>
                  <a:txBody>
                    <a:bodyPr/>
                    <a:lstStyle/>
                    <a:p>
                      <a:pPr algn="ctr"/>
                      <a:r>
                        <a:rPr lang="es-AR" sz="2600" dirty="0"/>
                        <a:t>1</a:t>
                      </a:r>
                      <a:endParaRPr lang="en-US" sz="2600" dirty="0"/>
                    </a:p>
                  </a:txBody>
                  <a:tcPr anchor="ctr"/>
                </a:tc>
                <a:tc>
                  <a:txBody>
                    <a:bodyPr/>
                    <a:lstStyle/>
                    <a:p>
                      <a:pPr algn="ctr"/>
                      <a:r>
                        <a:rPr lang="es-AR" sz="2600" dirty="0"/>
                        <a:t>109%</a:t>
                      </a:r>
                      <a:endParaRPr lang="en-US" sz="2600" dirty="0"/>
                    </a:p>
                  </a:txBody>
                  <a:tcPr anchor="ctr"/>
                </a:tc>
                <a:tc>
                  <a:txBody>
                    <a:bodyPr/>
                    <a:lstStyle/>
                    <a:p>
                      <a:pPr algn="ctr"/>
                      <a:r>
                        <a:rPr lang="es-AR" sz="2600" dirty="0"/>
                        <a:t>97%</a:t>
                      </a:r>
                      <a:endParaRPr lang="en-US" sz="2600" dirty="0"/>
                    </a:p>
                  </a:txBody>
                  <a:tcPr anchor="ctr"/>
                </a:tc>
                <a:tc>
                  <a:txBody>
                    <a:bodyPr/>
                    <a:lstStyle/>
                    <a:p>
                      <a:pPr algn="ctr"/>
                      <a:r>
                        <a:rPr lang="es-AR" sz="2600" dirty="0"/>
                        <a:t>17%</a:t>
                      </a:r>
                      <a:endParaRPr lang="en-US" sz="2600" dirty="0"/>
                    </a:p>
                  </a:txBody>
                  <a:tcPr anchor="ctr"/>
                </a:tc>
                <a:extLst>
                  <a:ext uri="{0D108BD9-81ED-4DB2-BD59-A6C34878D82A}">
                    <a16:rowId xmlns:a16="http://schemas.microsoft.com/office/drawing/2014/main" val="2706276262"/>
                  </a:ext>
                </a:extLst>
              </a:tr>
              <a:tr h="370840">
                <a:tc>
                  <a:txBody>
                    <a:bodyPr/>
                    <a:lstStyle/>
                    <a:p>
                      <a:pPr algn="ctr"/>
                      <a:r>
                        <a:rPr lang="es-AR" sz="2600" dirty="0"/>
                        <a:t>2</a:t>
                      </a:r>
                      <a:endParaRPr lang="en-US" sz="2600" dirty="0"/>
                    </a:p>
                  </a:txBody>
                  <a:tcPr anchor="ctr"/>
                </a:tc>
                <a:tc>
                  <a:txBody>
                    <a:bodyPr/>
                    <a:lstStyle/>
                    <a:p>
                      <a:pPr algn="ctr"/>
                      <a:r>
                        <a:rPr lang="es-AR" sz="2600" dirty="0"/>
                        <a:t>102%</a:t>
                      </a:r>
                      <a:endParaRPr lang="en-US" sz="2600" dirty="0"/>
                    </a:p>
                  </a:txBody>
                  <a:tcPr anchor="ctr"/>
                </a:tc>
                <a:tc>
                  <a:txBody>
                    <a:bodyPr/>
                    <a:lstStyle/>
                    <a:p>
                      <a:pPr algn="ctr"/>
                      <a:r>
                        <a:rPr lang="es-AR" sz="2600" dirty="0"/>
                        <a:t>99%</a:t>
                      </a:r>
                      <a:endParaRPr lang="en-US" sz="2600" dirty="0"/>
                    </a:p>
                  </a:txBody>
                  <a:tcPr anchor="ctr"/>
                </a:tc>
                <a:tc>
                  <a:txBody>
                    <a:bodyPr/>
                    <a:lstStyle/>
                    <a:p>
                      <a:pPr algn="ctr"/>
                      <a:r>
                        <a:rPr lang="es-AR" sz="2600" dirty="0"/>
                        <a:t>12%</a:t>
                      </a:r>
                      <a:endParaRPr lang="en-US" sz="2600" dirty="0"/>
                    </a:p>
                  </a:txBody>
                  <a:tcPr anchor="ctr"/>
                </a:tc>
                <a:extLst>
                  <a:ext uri="{0D108BD9-81ED-4DB2-BD59-A6C34878D82A}">
                    <a16:rowId xmlns:a16="http://schemas.microsoft.com/office/drawing/2014/main" val="1997103765"/>
                  </a:ext>
                </a:extLst>
              </a:tr>
              <a:tr h="370840">
                <a:tc>
                  <a:txBody>
                    <a:bodyPr/>
                    <a:lstStyle/>
                    <a:p>
                      <a:pPr algn="ctr"/>
                      <a:r>
                        <a:rPr lang="es-AR" sz="2600" dirty="0"/>
                        <a:t>3</a:t>
                      </a:r>
                      <a:endParaRPr lang="en-US" sz="2600" dirty="0"/>
                    </a:p>
                  </a:txBody>
                  <a:tcPr anchor="ctr"/>
                </a:tc>
                <a:tc>
                  <a:txBody>
                    <a:bodyPr/>
                    <a:lstStyle/>
                    <a:p>
                      <a:pPr algn="ctr"/>
                      <a:r>
                        <a:rPr lang="es-AR" sz="2600" dirty="0"/>
                        <a:t>72%</a:t>
                      </a:r>
                      <a:endParaRPr lang="en-US" sz="2600" dirty="0"/>
                    </a:p>
                  </a:txBody>
                  <a:tcPr anchor="ctr"/>
                </a:tc>
                <a:tc>
                  <a:txBody>
                    <a:bodyPr/>
                    <a:lstStyle/>
                    <a:p>
                      <a:pPr algn="ctr"/>
                      <a:r>
                        <a:rPr lang="es-AR" sz="2600" dirty="0"/>
                        <a:t>136%</a:t>
                      </a:r>
                      <a:endParaRPr lang="en-US" sz="2600" dirty="0"/>
                    </a:p>
                  </a:txBody>
                  <a:tcPr anchor="ctr"/>
                </a:tc>
                <a:tc>
                  <a:txBody>
                    <a:bodyPr/>
                    <a:lstStyle/>
                    <a:p>
                      <a:pPr algn="ctr"/>
                      <a:r>
                        <a:rPr lang="es-AR" sz="2600" dirty="0"/>
                        <a:t>-6%</a:t>
                      </a:r>
                      <a:endParaRPr lang="en-US" sz="2600" dirty="0"/>
                    </a:p>
                  </a:txBody>
                  <a:tcPr anchor="ctr"/>
                </a:tc>
                <a:extLst>
                  <a:ext uri="{0D108BD9-81ED-4DB2-BD59-A6C34878D82A}">
                    <a16:rowId xmlns:a16="http://schemas.microsoft.com/office/drawing/2014/main" val="4062626109"/>
                  </a:ext>
                </a:extLst>
              </a:tr>
            </a:tbl>
          </a:graphicData>
        </a:graphic>
      </p:graphicFrame>
    </p:spTree>
    <p:extLst>
      <p:ext uri="{BB962C8B-B14F-4D97-AF65-F5344CB8AC3E}">
        <p14:creationId xmlns:p14="http://schemas.microsoft.com/office/powerpoint/2010/main" val="17516903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171C50-8873-4D8D-8BF4-25DC9E41494F}"/>
              </a:ext>
            </a:extLst>
          </p:cNvPr>
          <p:cNvSpPr>
            <a:spLocks noGrp="1"/>
          </p:cNvSpPr>
          <p:nvPr>
            <p:ph type="title"/>
          </p:nvPr>
        </p:nvSpPr>
        <p:spPr/>
        <p:txBody>
          <a:bodyPr/>
          <a:lstStyle/>
          <a:p>
            <a:r>
              <a:rPr lang="es-AR" dirty="0"/>
              <a:t>Financiamiento del </a:t>
            </a:r>
            <a:r>
              <a:rPr lang="es-AR" dirty="0" err="1"/>
              <a:t>deficit</a:t>
            </a:r>
            <a:endParaRPr lang="en-US" dirty="0"/>
          </a:p>
        </p:txBody>
      </p:sp>
      <p:sp>
        <p:nvSpPr>
          <p:cNvPr id="3" name="Marcador de contenido 2">
            <a:extLst>
              <a:ext uri="{FF2B5EF4-FFF2-40B4-BE49-F238E27FC236}">
                <a16:creationId xmlns:a16="http://schemas.microsoft.com/office/drawing/2014/main" id="{CE74F342-FE96-48C0-A9C2-B11DB7273C76}"/>
              </a:ext>
            </a:extLst>
          </p:cNvPr>
          <p:cNvSpPr>
            <a:spLocks noGrp="1"/>
          </p:cNvSpPr>
          <p:nvPr>
            <p:ph idx="1"/>
          </p:nvPr>
        </p:nvSpPr>
        <p:spPr/>
        <p:txBody>
          <a:bodyPr/>
          <a:lstStyle/>
          <a:p>
            <a:r>
              <a:rPr lang="es-AR" dirty="0"/>
              <a:t>Del total de transferencias recibidas por los niños y los adultos mayores de todos los grupos socioeconómicos, son los miembros del grupo 3 de entre 15 y 64 años quienes financian dos tercios de esas transferencias.</a:t>
            </a:r>
          </a:p>
          <a:p>
            <a:r>
              <a:rPr lang="es-AR" dirty="0"/>
              <a:t>Los adultos de los grupos 2 y 1, por su parte, aportan 26 y 7 por ciento respectivamente.</a:t>
            </a:r>
          </a:p>
          <a:p>
            <a:r>
              <a:rPr lang="es-AR" dirty="0"/>
              <a:t>Las políticas de transferencias son políticas de redistribución </a:t>
            </a:r>
            <a:r>
              <a:rPr lang="es-AR" dirty="0" err="1"/>
              <a:t>inter-generacional</a:t>
            </a:r>
            <a:r>
              <a:rPr lang="es-AR" dirty="0"/>
              <a:t> e </a:t>
            </a:r>
            <a:r>
              <a:rPr lang="es-AR" dirty="0" err="1"/>
              <a:t>inter-grupos</a:t>
            </a:r>
            <a:r>
              <a:rPr lang="es-AR" dirty="0"/>
              <a:t> SE.</a:t>
            </a:r>
          </a:p>
          <a:p>
            <a:endParaRPr lang="es-AR" dirty="0"/>
          </a:p>
          <a:p>
            <a:endParaRPr lang="en-US" dirty="0"/>
          </a:p>
        </p:txBody>
      </p:sp>
    </p:spTree>
    <p:extLst>
      <p:ext uri="{BB962C8B-B14F-4D97-AF65-F5344CB8AC3E}">
        <p14:creationId xmlns:p14="http://schemas.microsoft.com/office/powerpoint/2010/main" val="141700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B15991-A450-4855-BF33-87882A45A8B2}"/>
              </a:ext>
            </a:extLst>
          </p:cNvPr>
          <p:cNvSpPr>
            <a:spLocks noGrp="1"/>
          </p:cNvSpPr>
          <p:nvPr>
            <p:ph type="title"/>
          </p:nvPr>
        </p:nvSpPr>
        <p:spPr/>
        <p:txBody>
          <a:bodyPr/>
          <a:lstStyle/>
          <a:p>
            <a:r>
              <a:rPr lang="es-AR" dirty="0"/>
              <a:t>Conclusiones</a:t>
            </a:r>
            <a:endParaRPr lang="en-US" dirty="0"/>
          </a:p>
        </p:txBody>
      </p:sp>
      <p:sp>
        <p:nvSpPr>
          <p:cNvPr id="3" name="Marcador de contenido 2">
            <a:extLst>
              <a:ext uri="{FF2B5EF4-FFF2-40B4-BE49-F238E27FC236}">
                <a16:creationId xmlns:a16="http://schemas.microsoft.com/office/drawing/2014/main" id="{30422FC0-5D48-4C97-9570-7B03A2F52545}"/>
              </a:ext>
            </a:extLst>
          </p:cNvPr>
          <p:cNvSpPr>
            <a:spLocks noGrp="1"/>
          </p:cNvSpPr>
          <p:nvPr>
            <p:ph idx="1"/>
          </p:nvPr>
        </p:nvSpPr>
        <p:spPr/>
        <p:txBody>
          <a:bodyPr>
            <a:normAutofit/>
          </a:bodyPr>
          <a:lstStyle/>
          <a:p>
            <a:r>
              <a:rPr lang="es-AR" dirty="0"/>
              <a:t>El aprovechamiento de la </a:t>
            </a:r>
            <a:r>
              <a:rPr lang="es-AR" dirty="0" err="1"/>
              <a:t>VOD</a:t>
            </a:r>
            <a:r>
              <a:rPr lang="es-AR" dirty="0"/>
              <a:t> requiere</a:t>
            </a:r>
          </a:p>
          <a:p>
            <a:pPr marL="914400" lvl="1" indent="-457200">
              <a:buFont typeface="+mj-lt"/>
              <a:buAutoNum type="arabicPeriod"/>
            </a:pPr>
            <a:r>
              <a:rPr lang="es-AR" dirty="0"/>
              <a:t>inversión en el capital humano de los futuros trabajadores, </a:t>
            </a:r>
          </a:p>
          <a:p>
            <a:pPr marL="914400" lvl="1" indent="-457200">
              <a:buFont typeface="+mj-lt"/>
              <a:buAutoNum type="arabicPeriod"/>
            </a:pPr>
            <a:r>
              <a:rPr lang="es-AR" dirty="0"/>
              <a:t>inversión en la formación de capital fijo.</a:t>
            </a:r>
          </a:p>
        </p:txBody>
      </p:sp>
    </p:spTree>
    <p:extLst>
      <p:ext uri="{BB962C8B-B14F-4D97-AF65-F5344CB8AC3E}">
        <p14:creationId xmlns:p14="http://schemas.microsoft.com/office/powerpoint/2010/main" val="94768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B15991-A450-4855-BF33-87882A45A8B2}"/>
              </a:ext>
            </a:extLst>
          </p:cNvPr>
          <p:cNvSpPr>
            <a:spLocks noGrp="1"/>
          </p:cNvSpPr>
          <p:nvPr>
            <p:ph type="title"/>
          </p:nvPr>
        </p:nvSpPr>
        <p:spPr/>
        <p:txBody>
          <a:bodyPr/>
          <a:lstStyle/>
          <a:p>
            <a:r>
              <a:rPr lang="es-AR" dirty="0"/>
              <a:t>Conclusiones (cont.)</a:t>
            </a:r>
            <a:endParaRPr lang="en-US" dirty="0"/>
          </a:p>
        </p:txBody>
      </p:sp>
      <p:sp>
        <p:nvSpPr>
          <p:cNvPr id="3" name="Marcador de contenido 2">
            <a:extLst>
              <a:ext uri="{FF2B5EF4-FFF2-40B4-BE49-F238E27FC236}">
                <a16:creationId xmlns:a16="http://schemas.microsoft.com/office/drawing/2014/main" id="{30422FC0-5D48-4C97-9570-7B03A2F52545}"/>
              </a:ext>
            </a:extLst>
          </p:cNvPr>
          <p:cNvSpPr>
            <a:spLocks noGrp="1"/>
          </p:cNvSpPr>
          <p:nvPr>
            <p:ph idx="1"/>
          </p:nvPr>
        </p:nvSpPr>
        <p:spPr/>
        <p:txBody>
          <a:bodyPr>
            <a:normAutofit/>
          </a:bodyPr>
          <a:lstStyle/>
          <a:p>
            <a:r>
              <a:rPr lang="es-AR" dirty="0"/>
              <a:t>El grupo 2 parece ser clave a futuro: concentra al 45 por ciento de los niños, en hogares con jefes de educación media-baja</a:t>
            </a:r>
          </a:p>
          <a:p>
            <a:r>
              <a:rPr lang="es-AR" dirty="0"/>
              <a:t>El grupo 3 financia el capital humano de sus propios niños por vía de transferencias privadas (financiando educación y salud privada, con la excepción de la educación terciaria pública, que es significativa)</a:t>
            </a:r>
          </a:p>
          <a:p>
            <a:r>
              <a:rPr lang="es-AR" dirty="0"/>
              <a:t>Los grupos 1 y 2 necesitan al sector público para sostener el consumo de sus niños y asegurar su capital humano</a:t>
            </a:r>
          </a:p>
          <a:p>
            <a:r>
              <a:rPr lang="es-AR" dirty="0"/>
              <a:t>Sin la intervención del sector público, la inversión en educación y salud (o la falta de ella) operará como mecanismo de transmisión intergeneracional del estatus socioeconómico.</a:t>
            </a:r>
            <a:endParaRPr lang="en-US" dirty="0"/>
          </a:p>
        </p:txBody>
      </p:sp>
    </p:spTree>
    <p:extLst>
      <p:ext uri="{BB962C8B-B14F-4D97-AF65-F5344CB8AC3E}">
        <p14:creationId xmlns:p14="http://schemas.microsoft.com/office/powerpoint/2010/main" val="397318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822859-4F55-4BD8-AD9C-C2A50428AC6C}"/>
              </a:ext>
            </a:extLst>
          </p:cNvPr>
          <p:cNvSpPr>
            <a:spLocks noGrp="1"/>
          </p:cNvSpPr>
          <p:nvPr>
            <p:ph type="title"/>
          </p:nvPr>
        </p:nvSpPr>
        <p:spPr/>
        <p:txBody>
          <a:bodyPr/>
          <a:lstStyle/>
          <a:p>
            <a:r>
              <a:rPr lang="es-AR" dirty="0"/>
              <a:t>Conclusiones (cont.)</a:t>
            </a:r>
            <a:endParaRPr lang="en-US" dirty="0"/>
          </a:p>
        </p:txBody>
      </p:sp>
      <p:sp>
        <p:nvSpPr>
          <p:cNvPr id="3" name="Marcador de contenido 2">
            <a:extLst>
              <a:ext uri="{FF2B5EF4-FFF2-40B4-BE49-F238E27FC236}">
                <a16:creationId xmlns:a16="http://schemas.microsoft.com/office/drawing/2014/main" id="{03EEE187-E717-4654-AF6E-E483312F22BE}"/>
              </a:ext>
            </a:extLst>
          </p:cNvPr>
          <p:cNvSpPr>
            <a:spLocks noGrp="1"/>
          </p:cNvSpPr>
          <p:nvPr>
            <p:ph idx="1"/>
          </p:nvPr>
        </p:nvSpPr>
        <p:spPr/>
        <p:txBody>
          <a:bodyPr/>
          <a:lstStyle/>
          <a:p>
            <a:r>
              <a:rPr lang="es-AR" dirty="0"/>
              <a:t>El sector privado argentino ahorra poco, </a:t>
            </a:r>
          </a:p>
          <a:p>
            <a:r>
              <a:rPr lang="es-AR" dirty="0"/>
              <a:t>parte de ese ahorro es absorbido por el desahorro público, </a:t>
            </a:r>
          </a:p>
          <a:p>
            <a:r>
              <a:rPr lang="es-AR" dirty="0"/>
              <a:t>y el superávit que generan los </a:t>
            </a:r>
            <a:r>
              <a:rPr lang="es-AR" i="1" dirty="0"/>
              <a:t>baby </a:t>
            </a:r>
            <a:r>
              <a:rPr lang="es-AR" i="1" dirty="0" err="1"/>
              <a:t>boomers</a:t>
            </a:r>
            <a:r>
              <a:rPr lang="es-AR" dirty="0"/>
              <a:t> está siendo utilizado mayormente en financiar transferencias </a:t>
            </a:r>
          </a:p>
          <a:p>
            <a:r>
              <a:rPr lang="es-AR" dirty="0"/>
              <a:t>(buena parte de ellas hacia los adultos mayores).</a:t>
            </a:r>
          </a:p>
          <a:p>
            <a:r>
              <a:rPr lang="es-AR" dirty="0"/>
              <a:t>En la medida en que el grupo 3 envejezca, la tasa de sostenimiento del grupo bajará, particularmente cuando los adultos de hoy comiencen a retirarse en unos años del mercado de trabajo.</a:t>
            </a:r>
            <a:endParaRPr lang="en-US" dirty="0"/>
          </a:p>
        </p:txBody>
      </p:sp>
    </p:spTree>
    <p:extLst>
      <p:ext uri="{BB962C8B-B14F-4D97-AF65-F5344CB8AC3E}">
        <p14:creationId xmlns:p14="http://schemas.microsoft.com/office/powerpoint/2010/main" val="401936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748A55-5A86-4319-9FC9-0111D56FBB43}"/>
              </a:ext>
            </a:extLst>
          </p:cNvPr>
          <p:cNvSpPr>
            <a:spLocks noGrp="1"/>
          </p:cNvSpPr>
          <p:nvPr>
            <p:ph type="title"/>
          </p:nvPr>
        </p:nvSpPr>
        <p:spPr/>
        <p:txBody>
          <a:bodyPr/>
          <a:lstStyle/>
          <a:p>
            <a:r>
              <a:rPr lang="es-AR" dirty="0"/>
              <a:t>El desafío</a:t>
            </a:r>
            <a:endParaRPr lang="en-US" dirty="0"/>
          </a:p>
        </p:txBody>
      </p:sp>
      <p:sp>
        <p:nvSpPr>
          <p:cNvPr id="3" name="Marcador de contenido 2">
            <a:extLst>
              <a:ext uri="{FF2B5EF4-FFF2-40B4-BE49-F238E27FC236}">
                <a16:creationId xmlns:a16="http://schemas.microsoft.com/office/drawing/2014/main" id="{9351A5E8-2EDB-4D8E-BD21-5E78A979712F}"/>
              </a:ext>
            </a:extLst>
          </p:cNvPr>
          <p:cNvSpPr>
            <a:spLocks noGrp="1"/>
          </p:cNvSpPr>
          <p:nvPr>
            <p:ph idx="1"/>
          </p:nvPr>
        </p:nvSpPr>
        <p:spPr/>
        <p:txBody>
          <a:bodyPr>
            <a:normAutofit lnSpcReduction="10000"/>
          </a:bodyPr>
          <a:lstStyle/>
          <a:p>
            <a:r>
              <a:rPr lang="es-AR" dirty="0"/>
              <a:t>El desafío actual para la Argentina, parece consistir en cómo aprovechar los excedentes del grupo 3 para cubrir las metas simultáneas de </a:t>
            </a:r>
          </a:p>
          <a:p>
            <a:pPr marL="514350" indent="-514350">
              <a:buFont typeface="+mj-lt"/>
              <a:buAutoNum type="arabicPeriod"/>
            </a:pPr>
            <a:r>
              <a:rPr lang="es-AR" dirty="0"/>
              <a:t>invertir en el capital humano de los futuros trabajadores (vía educación pública para los niños de los grupos 2 y 1, vía educación privada para los niños del grupo 3), </a:t>
            </a:r>
          </a:p>
          <a:p>
            <a:pPr marL="514350" indent="-514350">
              <a:buFont typeface="+mj-lt"/>
              <a:buAutoNum type="arabicPeriod"/>
            </a:pPr>
            <a:r>
              <a:rPr lang="es-AR" dirty="0"/>
              <a:t>financiar la formación de capital fijo (que es hoy uno de los principales limitantes del crecimiento económico que el país experimenta desde 2012) y </a:t>
            </a:r>
          </a:p>
          <a:p>
            <a:pPr marL="514350" indent="-514350">
              <a:buFont typeface="+mj-lt"/>
              <a:buAutoNum type="arabicPeriod"/>
            </a:pPr>
            <a:r>
              <a:rPr lang="es-AR" dirty="0"/>
              <a:t>sostener el consumo de los adultos mayores, que son altamente dependientes de las transferencias públicas.</a:t>
            </a:r>
            <a:endParaRPr lang="en-US" dirty="0"/>
          </a:p>
        </p:txBody>
      </p:sp>
    </p:spTree>
    <p:extLst>
      <p:ext uri="{BB962C8B-B14F-4D97-AF65-F5344CB8AC3E}">
        <p14:creationId xmlns:p14="http://schemas.microsoft.com/office/powerpoint/2010/main" val="61265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79B60-09F9-4962-BDE8-FF67AA62DBB8}"/>
              </a:ext>
            </a:extLst>
          </p:cNvPr>
          <p:cNvSpPr>
            <a:spLocks noGrp="1"/>
          </p:cNvSpPr>
          <p:nvPr>
            <p:ph type="title"/>
          </p:nvPr>
        </p:nvSpPr>
        <p:spPr/>
        <p:txBody>
          <a:bodyPr/>
          <a:lstStyle/>
          <a:p>
            <a:r>
              <a:rPr lang="es-AR" dirty="0"/>
              <a:t>Transferencias entre grupos SE</a:t>
            </a:r>
            <a:endParaRPr lang="en-US" dirty="0"/>
          </a:p>
        </p:txBody>
      </p:sp>
      <p:sp>
        <p:nvSpPr>
          <p:cNvPr id="3" name="Marcador de contenido 2">
            <a:extLst>
              <a:ext uri="{FF2B5EF4-FFF2-40B4-BE49-F238E27FC236}">
                <a16:creationId xmlns:a16="http://schemas.microsoft.com/office/drawing/2014/main" id="{C9C8F352-5446-44ED-8309-B6601D3C20F9}"/>
              </a:ext>
            </a:extLst>
          </p:cNvPr>
          <p:cNvSpPr>
            <a:spLocks noGrp="1"/>
          </p:cNvSpPr>
          <p:nvPr>
            <p:ph idx="1"/>
          </p:nvPr>
        </p:nvSpPr>
        <p:spPr/>
        <p:txBody>
          <a:bodyPr/>
          <a:lstStyle/>
          <a:p>
            <a:r>
              <a:rPr lang="es-AR" dirty="0"/>
              <a:t>Cada grupo socioeconómico, con su propia configuración etaria, sus propios perfiles de ingresos laborales, ingresos por activos y consumo tiene su propio déficit del ciclo de vida y, como ya se vio, su propia tasa de sostenimiento.</a:t>
            </a:r>
          </a:p>
          <a:p>
            <a:r>
              <a:rPr lang="es-AR" b="1" dirty="0"/>
              <a:t>Frente a estas distintas realidades demográficas y socioeconómicas, el sector público no sólo redistribuye recursos entre grupos de edad, sino también entre los distintos grupos socioeconómicos. </a:t>
            </a:r>
          </a:p>
          <a:p>
            <a:r>
              <a:rPr lang="es-AR" dirty="0"/>
              <a:t>Esto, a su vez, redunda en distintas demandas y valoraciones acerca de la forma en que el sector público puede y debe intervenir en la distribución de los recursos de la economía.</a:t>
            </a:r>
            <a:endParaRPr lang="en-US" dirty="0"/>
          </a:p>
        </p:txBody>
      </p:sp>
    </p:spTree>
    <p:extLst>
      <p:ext uri="{BB962C8B-B14F-4D97-AF65-F5344CB8AC3E}">
        <p14:creationId xmlns:p14="http://schemas.microsoft.com/office/powerpoint/2010/main" val="21788990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79B60-09F9-4962-BDE8-FF67AA62DBB8}"/>
              </a:ext>
            </a:extLst>
          </p:cNvPr>
          <p:cNvSpPr>
            <a:spLocks noGrp="1"/>
          </p:cNvSpPr>
          <p:nvPr>
            <p:ph type="title"/>
          </p:nvPr>
        </p:nvSpPr>
        <p:spPr/>
        <p:txBody>
          <a:bodyPr/>
          <a:lstStyle/>
          <a:p>
            <a:r>
              <a:rPr lang="es-AR" dirty="0"/>
              <a:t>LCD por grupos SE</a:t>
            </a:r>
            <a:endParaRPr lang="en-US" dirty="0"/>
          </a:p>
        </p:txBody>
      </p:sp>
      <p:sp>
        <p:nvSpPr>
          <p:cNvPr id="3" name="Marcador de contenido 2">
            <a:extLst>
              <a:ext uri="{FF2B5EF4-FFF2-40B4-BE49-F238E27FC236}">
                <a16:creationId xmlns:a16="http://schemas.microsoft.com/office/drawing/2014/main" id="{C9C8F352-5446-44ED-8309-B6601D3C20F9}"/>
              </a:ext>
            </a:extLst>
          </p:cNvPr>
          <p:cNvSpPr>
            <a:spLocks noGrp="1"/>
          </p:cNvSpPr>
          <p:nvPr>
            <p:ph idx="1"/>
          </p:nvPr>
        </p:nvSpPr>
        <p:spPr/>
        <p:txBody>
          <a:bodyPr>
            <a:normAutofit fontScale="92500" lnSpcReduction="10000"/>
          </a:bodyPr>
          <a:lstStyle/>
          <a:p>
            <a:r>
              <a:rPr lang="es-AR" dirty="0"/>
              <a:t>proporción del déficit que corresponde a cada grupo (Cuadro 7)</a:t>
            </a:r>
          </a:p>
          <a:p>
            <a:r>
              <a:rPr lang="es-AR" dirty="0"/>
              <a:t>El 50 por ciento del déficit de la población total corresponde al grupo 1, mientras que sólo 10,5 por ciento del mismo corresponde al grupo 3.</a:t>
            </a:r>
          </a:p>
          <a:p>
            <a:r>
              <a:rPr lang="es-AR" dirty="0"/>
              <a:t>Esta disparidad es consecuencia del gran diferencial de ingresos entre los grupos, mientras que el diferencial de los niveles de consumo es mucho menor (fruto a su vez del rol igualador que cumple el consumo público).</a:t>
            </a:r>
          </a:p>
          <a:p>
            <a:r>
              <a:rPr lang="es-AR" dirty="0"/>
              <a:t>El Gráfico 13: </a:t>
            </a:r>
          </a:p>
          <a:p>
            <a:r>
              <a:rPr lang="es-AR" dirty="0"/>
              <a:t>grupo 1 pequeño superávit (39 y 44 años), </a:t>
            </a:r>
          </a:p>
          <a:p>
            <a:r>
              <a:rPr lang="es-AR" dirty="0"/>
              <a:t>grupo 2 (28 y 57 años) </a:t>
            </a:r>
          </a:p>
          <a:p>
            <a:r>
              <a:rPr lang="es-AR" dirty="0"/>
              <a:t>grupo 3 entre (29 y 63 años).</a:t>
            </a:r>
            <a:endParaRPr lang="en-US" dirty="0"/>
          </a:p>
        </p:txBody>
      </p:sp>
    </p:spTree>
    <p:extLst>
      <p:ext uri="{BB962C8B-B14F-4D97-AF65-F5344CB8AC3E}">
        <p14:creationId xmlns:p14="http://schemas.microsoft.com/office/powerpoint/2010/main" val="32009033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79B60-09F9-4962-BDE8-FF67AA62DBB8}"/>
              </a:ext>
            </a:extLst>
          </p:cNvPr>
          <p:cNvSpPr>
            <a:spLocks noGrp="1"/>
          </p:cNvSpPr>
          <p:nvPr>
            <p:ph type="title"/>
          </p:nvPr>
        </p:nvSpPr>
        <p:spPr/>
        <p:txBody>
          <a:bodyPr/>
          <a:lstStyle/>
          <a:p>
            <a:r>
              <a:rPr lang="es-AR" dirty="0"/>
              <a:t>LCD por grupos SE</a:t>
            </a:r>
            <a:endParaRPr lang="en-US" dirty="0"/>
          </a:p>
        </p:txBody>
      </p:sp>
      <p:sp>
        <p:nvSpPr>
          <p:cNvPr id="3" name="Marcador de contenido 2">
            <a:extLst>
              <a:ext uri="{FF2B5EF4-FFF2-40B4-BE49-F238E27FC236}">
                <a16:creationId xmlns:a16="http://schemas.microsoft.com/office/drawing/2014/main" id="{C9C8F352-5446-44ED-8309-B6601D3C20F9}"/>
              </a:ext>
            </a:extLst>
          </p:cNvPr>
          <p:cNvSpPr>
            <a:spLocks noGrp="1"/>
          </p:cNvSpPr>
          <p:nvPr>
            <p:ph idx="1"/>
          </p:nvPr>
        </p:nvSpPr>
        <p:spPr/>
        <p:txBody>
          <a:bodyPr>
            <a:normAutofit/>
          </a:bodyPr>
          <a:lstStyle/>
          <a:p>
            <a:r>
              <a:rPr lang="es-AR" dirty="0"/>
              <a:t>El Gráfico 14a </a:t>
            </a:r>
          </a:p>
          <a:p>
            <a:r>
              <a:rPr lang="es-AR" dirty="0"/>
              <a:t>Gráfico 14b grupo 2 destaca por tener el mayor déficit en la niñez</a:t>
            </a:r>
          </a:p>
          <a:p>
            <a:r>
              <a:rPr lang="es-AR" dirty="0"/>
              <a:t>grupo 1 destaca por el peso del déficit de los adultos mayores</a:t>
            </a:r>
            <a:endParaRPr lang="en-US" dirty="0"/>
          </a:p>
        </p:txBody>
      </p:sp>
    </p:spTree>
    <p:extLst>
      <p:ext uri="{BB962C8B-B14F-4D97-AF65-F5344CB8AC3E}">
        <p14:creationId xmlns:p14="http://schemas.microsoft.com/office/powerpoint/2010/main" val="37009650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79B60-09F9-4962-BDE8-FF67AA62DBB8}"/>
              </a:ext>
            </a:extLst>
          </p:cNvPr>
          <p:cNvSpPr>
            <a:spLocks noGrp="1"/>
          </p:cNvSpPr>
          <p:nvPr>
            <p:ph type="title"/>
          </p:nvPr>
        </p:nvSpPr>
        <p:spPr/>
        <p:txBody>
          <a:bodyPr/>
          <a:lstStyle/>
          <a:p>
            <a:r>
              <a:rPr lang="es-AR" dirty="0"/>
              <a:t>Educación pública grupos SE</a:t>
            </a:r>
            <a:endParaRPr lang="en-US" dirty="0"/>
          </a:p>
        </p:txBody>
      </p:sp>
      <p:sp>
        <p:nvSpPr>
          <p:cNvPr id="3" name="Marcador de contenido 2">
            <a:extLst>
              <a:ext uri="{FF2B5EF4-FFF2-40B4-BE49-F238E27FC236}">
                <a16:creationId xmlns:a16="http://schemas.microsoft.com/office/drawing/2014/main" id="{C9C8F352-5446-44ED-8309-B6601D3C20F9}"/>
              </a:ext>
            </a:extLst>
          </p:cNvPr>
          <p:cNvSpPr>
            <a:spLocks noGrp="1"/>
          </p:cNvSpPr>
          <p:nvPr>
            <p:ph idx="1"/>
          </p:nvPr>
        </p:nvSpPr>
        <p:spPr/>
        <p:txBody>
          <a:bodyPr>
            <a:normAutofit/>
          </a:bodyPr>
          <a:lstStyle/>
          <a:p>
            <a:r>
              <a:rPr lang="es-AR" dirty="0"/>
              <a:t>grupos 1 y 2, por un lado, alcanzan el máximo consumo de educación pública entre los 15 y los 17 años, y con una participación marginal de la educación privada</a:t>
            </a:r>
          </a:p>
          <a:p>
            <a:r>
              <a:rPr lang="es-AR" dirty="0"/>
              <a:t>El grupo 3, por otro lado, presenta un perfil bastante plano en la educación pública hasta los 17 años y con preponderancia del consumo privado, y alcanza su pico en la educación pública a los 19 años, consistente con la prevalencia de la universidad pública entre los sectores de clase media y clase media alta</a:t>
            </a:r>
            <a:endParaRPr lang="en-US" dirty="0"/>
          </a:p>
        </p:txBody>
      </p:sp>
    </p:spTree>
    <p:extLst>
      <p:ext uri="{BB962C8B-B14F-4D97-AF65-F5344CB8AC3E}">
        <p14:creationId xmlns:p14="http://schemas.microsoft.com/office/powerpoint/2010/main" val="299806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7C8A44-7FDF-4813-A038-79B2F8DD1296}"/>
              </a:ext>
            </a:extLst>
          </p:cNvPr>
          <p:cNvSpPr>
            <a:spLocks noGrp="1"/>
          </p:cNvSpPr>
          <p:nvPr>
            <p:ph type="title"/>
          </p:nvPr>
        </p:nvSpPr>
        <p:spPr/>
        <p:txBody>
          <a:bodyPr>
            <a:normAutofit/>
          </a:bodyPr>
          <a:lstStyle/>
          <a:p>
            <a:r>
              <a:rPr lang="es-AR" sz="3200" dirty="0"/>
              <a:t>Esperanza de vida al nacer</a:t>
            </a:r>
            <a:br>
              <a:rPr lang="es-AR" sz="3200" dirty="0"/>
            </a:br>
            <a:r>
              <a:rPr lang="es-AR" sz="3200" dirty="0"/>
              <a:t>Argentina y promedio de América Latina y el Caribe, 1960-2017</a:t>
            </a:r>
            <a:endParaRPr lang="en-US" sz="3200" dirty="0"/>
          </a:p>
        </p:txBody>
      </p:sp>
      <p:pic>
        <p:nvPicPr>
          <p:cNvPr id="6" name="Marcador de contenido 5">
            <a:extLst>
              <a:ext uri="{FF2B5EF4-FFF2-40B4-BE49-F238E27FC236}">
                <a16:creationId xmlns:a16="http://schemas.microsoft.com/office/drawing/2014/main" id="{F9926B34-9E58-4E44-BE39-ED2DDBEC8FA9}"/>
              </a:ext>
            </a:extLst>
          </p:cNvPr>
          <p:cNvPicPr>
            <a:picLocks noGrp="1" noChangeAspect="1"/>
          </p:cNvPicPr>
          <p:nvPr>
            <p:ph idx="1"/>
          </p:nvPr>
        </p:nvPicPr>
        <p:blipFill>
          <a:blip r:embed="rId2"/>
          <a:stretch>
            <a:fillRect/>
          </a:stretch>
        </p:blipFill>
        <p:spPr>
          <a:xfrm>
            <a:off x="2359133" y="1825625"/>
            <a:ext cx="7473733" cy="4351338"/>
          </a:xfrm>
          <a:prstGeom prst="rect">
            <a:avLst/>
          </a:prstGeom>
        </p:spPr>
      </p:pic>
    </p:spTree>
    <p:extLst>
      <p:ext uri="{BB962C8B-B14F-4D97-AF65-F5344CB8AC3E}">
        <p14:creationId xmlns:p14="http://schemas.microsoft.com/office/powerpoint/2010/main" val="14911351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79B60-09F9-4962-BDE8-FF67AA62DBB8}"/>
              </a:ext>
            </a:extLst>
          </p:cNvPr>
          <p:cNvSpPr>
            <a:spLocks noGrp="1"/>
          </p:cNvSpPr>
          <p:nvPr>
            <p:ph type="title"/>
          </p:nvPr>
        </p:nvSpPr>
        <p:spPr/>
        <p:txBody>
          <a:bodyPr/>
          <a:lstStyle/>
          <a:p>
            <a:r>
              <a:rPr lang="es-AR" dirty="0"/>
              <a:t>Salud pública grupos SE</a:t>
            </a:r>
            <a:endParaRPr lang="en-US" dirty="0"/>
          </a:p>
        </p:txBody>
      </p:sp>
      <p:sp>
        <p:nvSpPr>
          <p:cNvPr id="3" name="Marcador de contenido 2">
            <a:extLst>
              <a:ext uri="{FF2B5EF4-FFF2-40B4-BE49-F238E27FC236}">
                <a16:creationId xmlns:a16="http://schemas.microsoft.com/office/drawing/2014/main" id="{C9C8F352-5446-44ED-8309-B6601D3C20F9}"/>
              </a:ext>
            </a:extLst>
          </p:cNvPr>
          <p:cNvSpPr>
            <a:spLocks noGrp="1"/>
          </p:cNvSpPr>
          <p:nvPr>
            <p:ph idx="1"/>
          </p:nvPr>
        </p:nvSpPr>
        <p:spPr/>
        <p:txBody>
          <a:bodyPr>
            <a:normAutofit/>
          </a:bodyPr>
          <a:lstStyle/>
          <a:p>
            <a:r>
              <a:rPr lang="es-AR" dirty="0"/>
              <a:t>consumo per cápita de salud pública es mayor entre los grupos 1 y 2 que en el grupo 3, el que, en cambio, consume considerablemente más salud privada.</a:t>
            </a:r>
            <a:endParaRPr lang="en-US" dirty="0"/>
          </a:p>
        </p:txBody>
      </p:sp>
    </p:spTree>
    <p:extLst>
      <p:ext uri="{BB962C8B-B14F-4D97-AF65-F5344CB8AC3E}">
        <p14:creationId xmlns:p14="http://schemas.microsoft.com/office/powerpoint/2010/main" val="28797233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8CB64-D6C9-4224-B3D2-2658EF604A1D}"/>
              </a:ext>
            </a:extLst>
          </p:cNvPr>
          <p:cNvSpPr>
            <a:spLocks noGrp="1"/>
          </p:cNvSpPr>
          <p:nvPr>
            <p:ph type="title"/>
          </p:nvPr>
        </p:nvSpPr>
        <p:spPr/>
        <p:txBody>
          <a:bodyPr/>
          <a:lstStyle/>
          <a:p>
            <a:r>
              <a:rPr lang="es-AR" dirty="0"/>
              <a:t>Transferencias por grupo SE</a:t>
            </a:r>
            <a:endParaRPr lang="en-US" dirty="0"/>
          </a:p>
        </p:txBody>
      </p:sp>
      <p:sp>
        <p:nvSpPr>
          <p:cNvPr id="3" name="Marcador de contenido 2">
            <a:extLst>
              <a:ext uri="{FF2B5EF4-FFF2-40B4-BE49-F238E27FC236}">
                <a16:creationId xmlns:a16="http://schemas.microsoft.com/office/drawing/2014/main" id="{CB91D3AA-23F3-4C67-9665-8433674C6FF3}"/>
              </a:ext>
            </a:extLst>
          </p:cNvPr>
          <p:cNvSpPr>
            <a:spLocks noGrp="1"/>
          </p:cNvSpPr>
          <p:nvPr>
            <p:ph idx="1"/>
          </p:nvPr>
        </p:nvSpPr>
        <p:spPr/>
        <p:txBody>
          <a:bodyPr>
            <a:normAutofit fontScale="92500"/>
          </a:bodyPr>
          <a:lstStyle/>
          <a:p>
            <a:r>
              <a:rPr lang="es-AR" dirty="0"/>
              <a:t>El perfil de ingresos por transferencias públicas per cápita (Gráfico 16) muestra al grupo 3 como receptor de transferencias por pensiones más altas</a:t>
            </a:r>
          </a:p>
          <a:p>
            <a:r>
              <a:rPr lang="es-AR" dirty="0"/>
              <a:t>Los grupos 1 y 2, por su parte, reciben transferencias por menor cuantía, considerando el menor volumen de sus contribuciones al sistema.</a:t>
            </a:r>
          </a:p>
          <a:p>
            <a:r>
              <a:rPr lang="es-AR" dirty="0"/>
              <a:t>las Asignaciones Familiares se dirigen fundamentalmente a niños del grupo 3, la </a:t>
            </a:r>
            <a:r>
              <a:rPr lang="es-AR" dirty="0" err="1"/>
              <a:t>AUH</a:t>
            </a:r>
            <a:r>
              <a:rPr lang="es-AR" dirty="0"/>
              <a:t> se dirige fundamentalmente a niños del grupo 1</a:t>
            </a:r>
          </a:p>
          <a:p>
            <a:r>
              <a:rPr lang="es-AR" dirty="0"/>
              <a:t>Los niños del grupo 2, por otra parte, están menos alcanzados por este beneficio</a:t>
            </a:r>
          </a:p>
          <a:p>
            <a:r>
              <a:rPr lang="es-AR" dirty="0"/>
              <a:t>Reforma 2016 (</a:t>
            </a:r>
            <a:r>
              <a:rPr lang="es-AR" dirty="0" err="1"/>
              <a:t>monotributistas</a:t>
            </a:r>
            <a:r>
              <a:rPr lang="es-AR" dirty="0"/>
              <a:t>) podría alcanzar a estos niños.</a:t>
            </a:r>
            <a:endParaRPr lang="en-US" dirty="0"/>
          </a:p>
        </p:txBody>
      </p:sp>
    </p:spTree>
    <p:extLst>
      <p:ext uri="{BB962C8B-B14F-4D97-AF65-F5344CB8AC3E}">
        <p14:creationId xmlns:p14="http://schemas.microsoft.com/office/powerpoint/2010/main" val="23495873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8CB64-D6C9-4224-B3D2-2658EF604A1D}"/>
              </a:ext>
            </a:extLst>
          </p:cNvPr>
          <p:cNvSpPr>
            <a:spLocks noGrp="1"/>
          </p:cNvSpPr>
          <p:nvPr>
            <p:ph type="title"/>
          </p:nvPr>
        </p:nvSpPr>
        <p:spPr/>
        <p:txBody>
          <a:bodyPr/>
          <a:lstStyle/>
          <a:p>
            <a:r>
              <a:rPr lang="es-AR" dirty="0"/>
              <a:t>Transferencias públicas netas por grupo SE</a:t>
            </a:r>
            <a:endParaRPr lang="en-US" dirty="0"/>
          </a:p>
        </p:txBody>
      </p:sp>
      <p:sp>
        <p:nvSpPr>
          <p:cNvPr id="3" name="Marcador de contenido 2">
            <a:extLst>
              <a:ext uri="{FF2B5EF4-FFF2-40B4-BE49-F238E27FC236}">
                <a16:creationId xmlns:a16="http://schemas.microsoft.com/office/drawing/2014/main" id="{CB91D3AA-23F3-4C67-9665-8433674C6FF3}"/>
              </a:ext>
            </a:extLst>
          </p:cNvPr>
          <p:cNvSpPr>
            <a:spLocks noGrp="1"/>
          </p:cNvSpPr>
          <p:nvPr>
            <p:ph idx="1"/>
          </p:nvPr>
        </p:nvSpPr>
        <p:spPr/>
        <p:txBody>
          <a:bodyPr>
            <a:normAutofit fontScale="92500" lnSpcReduction="10000"/>
          </a:bodyPr>
          <a:lstStyle/>
          <a:p>
            <a:r>
              <a:rPr lang="es-AR" dirty="0"/>
              <a:t>Grafico 18 y cuadro 8</a:t>
            </a:r>
          </a:p>
          <a:p>
            <a:r>
              <a:rPr lang="es-AR" dirty="0"/>
              <a:t>saldo de ingresos y egresos por transferencias públicas y la participación de los distintos programas públicos en la financiación del déficit del ciclo de vida para cada grupo socioeconómico por grandes grupos de edad</a:t>
            </a:r>
          </a:p>
          <a:p>
            <a:r>
              <a:rPr lang="es-AR" dirty="0"/>
              <a:t>Para el grupo 1 el saldo de ingresos y egresos por transferencias públicas es positivo y equivale al 47 por ciento del déficit del grupo</a:t>
            </a:r>
          </a:p>
          <a:p>
            <a:r>
              <a:rPr lang="es-AR" dirty="0"/>
              <a:t>Para el grupo 2, el saldo también es positivo, pero equivale sólo a 17 por ciento del déficit</a:t>
            </a:r>
          </a:p>
          <a:p>
            <a:r>
              <a:rPr lang="es-AR" dirty="0"/>
              <a:t>Para el grupo 3, en cambio, el saldo es negativo, lo que demuestra que el grupo, además de financiar su propio déficit, contribuye al financiamiento del déficit de los otros grupos</a:t>
            </a:r>
            <a:endParaRPr lang="en-US" dirty="0"/>
          </a:p>
        </p:txBody>
      </p:sp>
    </p:spTree>
    <p:extLst>
      <p:ext uri="{BB962C8B-B14F-4D97-AF65-F5344CB8AC3E}">
        <p14:creationId xmlns:p14="http://schemas.microsoft.com/office/powerpoint/2010/main" val="10599189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8CB64-D6C9-4224-B3D2-2658EF604A1D}"/>
              </a:ext>
            </a:extLst>
          </p:cNvPr>
          <p:cNvSpPr>
            <a:spLocks noGrp="1"/>
          </p:cNvSpPr>
          <p:nvPr>
            <p:ph type="title"/>
          </p:nvPr>
        </p:nvSpPr>
        <p:spPr/>
        <p:txBody>
          <a:bodyPr/>
          <a:lstStyle/>
          <a:p>
            <a:r>
              <a:rPr lang="es-AR" dirty="0"/>
              <a:t>Transferencias públicas netas por grupo SE</a:t>
            </a:r>
            <a:endParaRPr lang="en-US" dirty="0"/>
          </a:p>
        </p:txBody>
      </p:sp>
      <p:sp>
        <p:nvSpPr>
          <p:cNvPr id="3" name="Marcador de contenido 2">
            <a:extLst>
              <a:ext uri="{FF2B5EF4-FFF2-40B4-BE49-F238E27FC236}">
                <a16:creationId xmlns:a16="http://schemas.microsoft.com/office/drawing/2014/main" id="{CB91D3AA-23F3-4C67-9665-8433674C6FF3}"/>
              </a:ext>
            </a:extLst>
          </p:cNvPr>
          <p:cNvSpPr>
            <a:spLocks noGrp="1"/>
          </p:cNvSpPr>
          <p:nvPr>
            <p:ph idx="1"/>
          </p:nvPr>
        </p:nvSpPr>
        <p:spPr/>
        <p:txBody>
          <a:bodyPr>
            <a:normAutofit/>
          </a:bodyPr>
          <a:lstStyle/>
          <a:p>
            <a:r>
              <a:rPr lang="es-AR" dirty="0"/>
              <a:t>Los grupos 1 y 2 difieren en cuanto a cuál es el principal programa público que les transfiere ingresos: el sistema de pensiones para el grupo 1 y la educación pública para el grupo 2</a:t>
            </a:r>
            <a:endParaRPr lang="en-US" dirty="0"/>
          </a:p>
        </p:txBody>
      </p:sp>
    </p:spTree>
    <p:extLst>
      <p:ext uri="{BB962C8B-B14F-4D97-AF65-F5344CB8AC3E}">
        <p14:creationId xmlns:p14="http://schemas.microsoft.com/office/powerpoint/2010/main" val="17376100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8CB64-D6C9-4224-B3D2-2658EF604A1D}"/>
              </a:ext>
            </a:extLst>
          </p:cNvPr>
          <p:cNvSpPr>
            <a:spLocks noGrp="1"/>
          </p:cNvSpPr>
          <p:nvPr>
            <p:ph type="title"/>
          </p:nvPr>
        </p:nvSpPr>
        <p:spPr/>
        <p:txBody>
          <a:bodyPr/>
          <a:lstStyle/>
          <a:p>
            <a:r>
              <a:rPr lang="es-AR" dirty="0"/>
              <a:t>Transferencias públicas netas por grupo SE</a:t>
            </a:r>
            <a:endParaRPr lang="en-US" dirty="0"/>
          </a:p>
        </p:txBody>
      </p:sp>
      <p:sp>
        <p:nvSpPr>
          <p:cNvPr id="3" name="Marcador de contenido 2">
            <a:extLst>
              <a:ext uri="{FF2B5EF4-FFF2-40B4-BE49-F238E27FC236}">
                <a16:creationId xmlns:a16="http://schemas.microsoft.com/office/drawing/2014/main" id="{CB91D3AA-23F3-4C67-9665-8433674C6FF3}"/>
              </a:ext>
            </a:extLst>
          </p:cNvPr>
          <p:cNvSpPr>
            <a:spLocks noGrp="1"/>
          </p:cNvSpPr>
          <p:nvPr>
            <p:ph idx="1"/>
          </p:nvPr>
        </p:nvSpPr>
        <p:spPr/>
        <p:txBody>
          <a:bodyPr>
            <a:normAutofit/>
          </a:bodyPr>
          <a:lstStyle/>
          <a:p>
            <a:r>
              <a:rPr lang="es-AR" dirty="0"/>
              <a:t>En resumen, </a:t>
            </a:r>
          </a:p>
          <a:p>
            <a:r>
              <a:rPr lang="es-AR" dirty="0"/>
              <a:t>la educación pública primaria y secundaria redistribuye recursos hacia los niños de los grupos 1 y 2, </a:t>
            </a:r>
          </a:p>
          <a:p>
            <a:r>
              <a:rPr lang="es-AR" dirty="0"/>
              <a:t>la educación pública universitaria y terciaria lo hace hacia los adultos jóvenes del grupo 3. </a:t>
            </a:r>
          </a:p>
          <a:p>
            <a:r>
              <a:rPr lang="es-AR" dirty="0"/>
              <a:t>La salud pública es fundamentalmente un elemento redistribuidor hacia los adultos mayores de los grupos 1 y 2.</a:t>
            </a:r>
            <a:endParaRPr lang="en-US" dirty="0"/>
          </a:p>
        </p:txBody>
      </p:sp>
    </p:spTree>
    <p:extLst>
      <p:ext uri="{BB962C8B-B14F-4D97-AF65-F5344CB8AC3E}">
        <p14:creationId xmlns:p14="http://schemas.microsoft.com/office/powerpoint/2010/main" val="4166009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2B9EF-467E-4735-A0C2-058C099FFCEB}"/>
              </a:ext>
            </a:extLst>
          </p:cNvPr>
          <p:cNvSpPr>
            <a:spLocks noGrp="1"/>
          </p:cNvSpPr>
          <p:nvPr>
            <p:ph type="title"/>
          </p:nvPr>
        </p:nvSpPr>
        <p:spPr/>
        <p:txBody>
          <a:bodyPr/>
          <a:lstStyle/>
          <a:p>
            <a:r>
              <a:rPr lang="es-AR" dirty="0"/>
              <a:t>El sector público y el sistema de protección social</a:t>
            </a:r>
            <a:endParaRPr lang="en-US" dirty="0"/>
          </a:p>
        </p:txBody>
      </p:sp>
      <p:sp>
        <p:nvSpPr>
          <p:cNvPr id="3" name="Marcador de contenido 2">
            <a:extLst>
              <a:ext uri="{FF2B5EF4-FFF2-40B4-BE49-F238E27FC236}">
                <a16:creationId xmlns:a16="http://schemas.microsoft.com/office/drawing/2014/main" id="{A96160AB-BB7E-4643-A1C6-C35BB72795AE}"/>
              </a:ext>
            </a:extLst>
          </p:cNvPr>
          <p:cNvSpPr>
            <a:spLocks noGrp="1"/>
          </p:cNvSpPr>
          <p:nvPr>
            <p:ph idx="1"/>
          </p:nvPr>
        </p:nvSpPr>
        <p:spPr/>
        <p:txBody>
          <a:bodyPr/>
          <a:lstStyle/>
          <a:p>
            <a:r>
              <a:rPr lang="es-AR" dirty="0"/>
              <a:t>Argentina era en 2016 uno de los países de América Latina con mayor presión tributaria: 32,7 por ciento del PIB</a:t>
            </a:r>
          </a:p>
          <a:p>
            <a:r>
              <a:rPr lang="es-AR" dirty="0"/>
              <a:t>claramente por arriba de la media de América Latina y el Caribe (22,7 por ciento), y algo por debajo de la media de los países de la </a:t>
            </a:r>
            <a:r>
              <a:rPr lang="es-AR" dirty="0" err="1"/>
              <a:t>OECD</a:t>
            </a:r>
            <a:r>
              <a:rPr lang="es-AR" dirty="0"/>
              <a:t> (34,26 por ciento).</a:t>
            </a:r>
            <a:endParaRPr lang="en-US" dirty="0"/>
          </a:p>
        </p:txBody>
      </p:sp>
    </p:spTree>
    <p:extLst>
      <p:ext uri="{BB962C8B-B14F-4D97-AF65-F5344CB8AC3E}">
        <p14:creationId xmlns:p14="http://schemas.microsoft.com/office/powerpoint/2010/main" val="23760438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2B9EF-467E-4735-A0C2-058C099FFCEB}"/>
              </a:ext>
            </a:extLst>
          </p:cNvPr>
          <p:cNvSpPr>
            <a:spLocks noGrp="1"/>
          </p:cNvSpPr>
          <p:nvPr>
            <p:ph type="title"/>
          </p:nvPr>
        </p:nvSpPr>
        <p:spPr/>
        <p:txBody>
          <a:bodyPr/>
          <a:lstStyle/>
          <a:p>
            <a:r>
              <a:rPr lang="es-AR" dirty="0"/>
              <a:t>El sector público y el sistema de protección social</a:t>
            </a:r>
            <a:endParaRPr lang="en-US" dirty="0"/>
          </a:p>
        </p:txBody>
      </p:sp>
      <p:sp>
        <p:nvSpPr>
          <p:cNvPr id="3" name="Marcador de contenido 2">
            <a:extLst>
              <a:ext uri="{FF2B5EF4-FFF2-40B4-BE49-F238E27FC236}">
                <a16:creationId xmlns:a16="http://schemas.microsoft.com/office/drawing/2014/main" id="{A96160AB-BB7E-4643-A1C6-C35BB72795AE}"/>
              </a:ext>
            </a:extLst>
          </p:cNvPr>
          <p:cNvSpPr>
            <a:spLocks noGrp="1"/>
          </p:cNvSpPr>
          <p:nvPr>
            <p:ph idx="1"/>
          </p:nvPr>
        </p:nvSpPr>
        <p:spPr/>
        <p:txBody>
          <a:bodyPr>
            <a:normAutofit fontScale="77500" lnSpcReduction="20000"/>
          </a:bodyPr>
          <a:lstStyle/>
          <a:p>
            <a:r>
              <a:rPr lang="es-AR" dirty="0"/>
              <a:t>Estos dos programas equivalen en 2016 a 2,8 puntos del PIB (pensiones no contributivas) y 0,6 puntos (</a:t>
            </a:r>
            <a:r>
              <a:rPr lang="es-AR" dirty="0" err="1"/>
              <a:t>AUH</a:t>
            </a:r>
            <a:r>
              <a:rPr lang="es-AR" dirty="0"/>
              <a:t>) (Cuadro 2). Combinados con las pensiones de tipo contributivo y otras transferencias en efectivo, el gasto total en seguridad social y asistencia social alcanzó en 2016 a </a:t>
            </a:r>
            <a:r>
              <a:rPr lang="es-AR" dirty="0">
                <a:solidFill>
                  <a:srgbClr val="FF0000"/>
                </a:solidFill>
              </a:rPr>
              <a:t>11 puntos</a:t>
            </a:r>
            <a:r>
              <a:rPr lang="es-AR" dirty="0"/>
              <a:t>, o un 37,9 por ciento del gasto público corriente total. </a:t>
            </a:r>
          </a:p>
          <a:p>
            <a:r>
              <a:rPr lang="es-AR" dirty="0"/>
              <a:t>el consumo público (en especie) ha seguido también una importante dinámica de crecimiento, alcanzando en 2016 a 29 puntos del PIB</a:t>
            </a:r>
          </a:p>
          <a:p>
            <a:r>
              <a:rPr lang="es-AR" dirty="0"/>
              <a:t>sistema de pensiones (contributivas y no contributivas) es, con </a:t>
            </a:r>
            <a:r>
              <a:rPr lang="es-AR" dirty="0">
                <a:solidFill>
                  <a:srgbClr val="FF0000"/>
                </a:solidFill>
              </a:rPr>
              <a:t>9,4 puntos</a:t>
            </a:r>
            <a:r>
              <a:rPr lang="es-AR" dirty="0"/>
              <a:t>, el programa al que se destina mayor cantidad de recursos.</a:t>
            </a:r>
          </a:p>
          <a:p>
            <a:r>
              <a:rPr lang="es-AR" dirty="0"/>
              <a:t>beneficio propio que recibe el aportante. Si se incluye la cobertura por fallecimiento del cónyuge, la cobertura aumentaba a 75 por ciento). En la actualidad, luego de la incorporación de los nuevos beneficiarios con beneficios no contributivos, la cobertura entre la población de 65 años y más es prácticamente universal.</a:t>
            </a:r>
          </a:p>
          <a:p>
            <a:r>
              <a:rPr lang="es-AR" dirty="0"/>
              <a:t>programas de asignaciones a la niñez alcanzan a 1,3 puntos del PIB. Otros programas menores (desempleo, veteranos de guerra, víctimas del terrorismo de estado) representan 0,3 puntos del PIB.</a:t>
            </a:r>
            <a:endParaRPr lang="en-US" dirty="0"/>
          </a:p>
        </p:txBody>
      </p:sp>
    </p:spTree>
    <p:extLst>
      <p:ext uri="{BB962C8B-B14F-4D97-AF65-F5344CB8AC3E}">
        <p14:creationId xmlns:p14="http://schemas.microsoft.com/office/powerpoint/2010/main" val="12545965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8AB73E-9D86-497B-9D52-B67A4ED194A9}"/>
              </a:ext>
            </a:extLst>
          </p:cNvPr>
          <p:cNvSpPr>
            <a:spLocks noGrp="1"/>
          </p:cNvSpPr>
          <p:nvPr>
            <p:ph type="title"/>
          </p:nvPr>
        </p:nvSpPr>
        <p:spPr/>
        <p:txBody>
          <a:bodyPr/>
          <a:lstStyle/>
          <a:p>
            <a:r>
              <a:rPr lang="es-AR" dirty="0"/>
              <a:t>Consumo público en especie</a:t>
            </a:r>
            <a:endParaRPr lang="en-US" dirty="0"/>
          </a:p>
        </p:txBody>
      </p:sp>
      <p:sp>
        <p:nvSpPr>
          <p:cNvPr id="3" name="Marcador de contenido 2">
            <a:extLst>
              <a:ext uri="{FF2B5EF4-FFF2-40B4-BE49-F238E27FC236}">
                <a16:creationId xmlns:a16="http://schemas.microsoft.com/office/drawing/2014/main" id="{AE4C9F52-F2EC-40B6-952D-7D02024ADC2E}"/>
              </a:ext>
            </a:extLst>
          </p:cNvPr>
          <p:cNvSpPr>
            <a:spLocks noGrp="1"/>
          </p:cNvSpPr>
          <p:nvPr>
            <p:ph idx="1"/>
          </p:nvPr>
        </p:nvSpPr>
        <p:spPr/>
        <p:txBody>
          <a:bodyPr/>
          <a:lstStyle/>
          <a:p>
            <a:r>
              <a:rPr lang="es-AR" dirty="0"/>
              <a:t>se divide en consumo en educación, salud y otro. </a:t>
            </a:r>
          </a:p>
          <a:p>
            <a:r>
              <a:rPr lang="es-AR" dirty="0"/>
              <a:t>educación pública representa 5,8 puntos del PIB</a:t>
            </a:r>
          </a:p>
          <a:p>
            <a:r>
              <a:rPr lang="es-AR" dirty="0"/>
              <a:t>La salud pública es el tercero, con 3,1 puntos del PIB </a:t>
            </a:r>
          </a:p>
          <a:p>
            <a:r>
              <a:rPr lang="es-AR" dirty="0"/>
              <a:t>se destaca el Programa de Atención Médica Integral-</a:t>
            </a:r>
            <a:r>
              <a:rPr lang="es-AR" dirty="0" err="1"/>
              <a:t>PAMI</a:t>
            </a:r>
            <a:r>
              <a:rPr lang="es-AR" dirty="0"/>
              <a:t>, administrado por el Instituto Nacional de Servicios Sociales para Jubilados y Pensionados, programa dirigido fundamentalmente a los beneficiarios de jubilaciones y pensiones.</a:t>
            </a:r>
            <a:endParaRPr lang="en-US" dirty="0"/>
          </a:p>
        </p:txBody>
      </p:sp>
    </p:spTree>
    <p:extLst>
      <p:ext uri="{BB962C8B-B14F-4D97-AF65-F5344CB8AC3E}">
        <p14:creationId xmlns:p14="http://schemas.microsoft.com/office/powerpoint/2010/main" val="33404415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46CD28-0FCF-44E2-A0C2-09E3BA7C63C0}"/>
              </a:ext>
            </a:extLst>
          </p:cNvPr>
          <p:cNvSpPr>
            <a:spLocks noGrp="1"/>
          </p:cNvSpPr>
          <p:nvPr>
            <p:ph type="title"/>
          </p:nvPr>
        </p:nvSpPr>
        <p:spPr/>
        <p:txBody>
          <a:bodyPr/>
          <a:lstStyle/>
          <a:p>
            <a:r>
              <a:rPr lang="es-AR" dirty="0"/>
              <a:t>Reforma fiscal y previsional</a:t>
            </a:r>
            <a:endParaRPr lang="en-US" dirty="0"/>
          </a:p>
        </p:txBody>
      </p:sp>
      <p:sp>
        <p:nvSpPr>
          <p:cNvPr id="3" name="Marcador de contenido 2">
            <a:extLst>
              <a:ext uri="{FF2B5EF4-FFF2-40B4-BE49-F238E27FC236}">
                <a16:creationId xmlns:a16="http://schemas.microsoft.com/office/drawing/2014/main" id="{7D0BB9EE-776C-41A5-98A7-050336F948C7}"/>
              </a:ext>
            </a:extLst>
          </p:cNvPr>
          <p:cNvSpPr>
            <a:spLocks noGrp="1"/>
          </p:cNvSpPr>
          <p:nvPr>
            <p:ph idx="1"/>
          </p:nvPr>
        </p:nvSpPr>
        <p:spPr/>
        <p:txBody>
          <a:bodyPr/>
          <a:lstStyle/>
          <a:p>
            <a:r>
              <a:rPr lang="es-AR" dirty="0"/>
              <a:t>La necesidad del sector público de acudir al endeudamiento, a pesar de los considerables recursos tributarios que genera, ha llamado la atención sobre la sostenibilidad del gasto público en general, y del sector de la seguridad social en particular. Esto obedece a que la seguridad social, en sentido amplio, es el único sector que cuenta con financiamiento específico. Si comparamos los ingresos de la seguridad social y sus gastos, vemos que el sistema tuvo ingresos propios por 8,7 puntos y gastos por 11 puntos (9,4 pensiones y 1,6 otras transferencias), diferencia que es cubierta con recursos generales del gobierno.</a:t>
            </a:r>
            <a:endParaRPr lang="en-US" dirty="0"/>
          </a:p>
        </p:txBody>
      </p:sp>
    </p:spTree>
    <p:extLst>
      <p:ext uri="{BB962C8B-B14F-4D97-AF65-F5344CB8AC3E}">
        <p14:creationId xmlns:p14="http://schemas.microsoft.com/office/powerpoint/2010/main" val="3707005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D681C-9BDF-477F-9876-BA64B845F134}"/>
              </a:ext>
            </a:extLst>
          </p:cNvPr>
          <p:cNvSpPr>
            <a:spLocks noGrp="1"/>
          </p:cNvSpPr>
          <p:nvPr>
            <p:ph type="title"/>
          </p:nvPr>
        </p:nvSpPr>
        <p:spPr/>
        <p:txBody>
          <a:bodyPr/>
          <a:lstStyle/>
          <a:p>
            <a:r>
              <a:rPr lang="es-AR" dirty="0"/>
              <a:t>La demografía argentina</a:t>
            </a:r>
            <a:endParaRPr lang="en-US" dirty="0"/>
          </a:p>
        </p:txBody>
      </p:sp>
      <p:sp>
        <p:nvSpPr>
          <p:cNvPr id="3" name="Marcador de contenido 2">
            <a:extLst>
              <a:ext uri="{FF2B5EF4-FFF2-40B4-BE49-F238E27FC236}">
                <a16:creationId xmlns:a16="http://schemas.microsoft.com/office/drawing/2014/main" id="{84BCE4E2-DDF4-4A89-A3B1-6894E81269E3}"/>
              </a:ext>
            </a:extLst>
          </p:cNvPr>
          <p:cNvSpPr>
            <a:spLocks noGrp="1"/>
          </p:cNvSpPr>
          <p:nvPr>
            <p:ph idx="1"/>
          </p:nvPr>
        </p:nvSpPr>
        <p:spPr/>
        <p:txBody>
          <a:bodyPr>
            <a:normAutofit/>
          </a:bodyPr>
          <a:lstStyle/>
          <a:p>
            <a:r>
              <a:rPr lang="es-AR" dirty="0"/>
              <a:t>La transición demográfica y las variaciones en la fecundidad provocan cambios en la estructura etaria</a:t>
            </a:r>
          </a:p>
          <a:p>
            <a:pPr marL="0" indent="0">
              <a:buNone/>
            </a:pPr>
            <a:endParaRPr lang="es-AR" dirty="0"/>
          </a:p>
        </p:txBody>
      </p:sp>
    </p:spTree>
    <p:extLst>
      <p:ext uri="{BB962C8B-B14F-4D97-AF65-F5344CB8AC3E}">
        <p14:creationId xmlns:p14="http://schemas.microsoft.com/office/powerpoint/2010/main" val="188121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a:extLst>
              <a:ext uri="{FF2B5EF4-FFF2-40B4-BE49-F238E27FC236}">
                <a16:creationId xmlns:a16="http://schemas.microsoft.com/office/drawing/2014/main" id="{CD06AB46-B6B3-4464-9D5E-A152D755FA57}"/>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2" name="Título 1">
            <a:extLst>
              <a:ext uri="{FF2B5EF4-FFF2-40B4-BE49-F238E27FC236}">
                <a16:creationId xmlns:a16="http://schemas.microsoft.com/office/drawing/2014/main" id="{737C8A44-7FDF-4813-A038-79B2F8DD1296}"/>
              </a:ext>
            </a:extLst>
          </p:cNvPr>
          <p:cNvSpPr>
            <a:spLocks noGrp="1"/>
          </p:cNvSpPr>
          <p:nvPr>
            <p:ph type="title"/>
          </p:nvPr>
        </p:nvSpPr>
        <p:spPr/>
        <p:txBody>
          <a:bodyPr>
            <a:normAutofit/>
          </a:bodyPr>
          <a:lstStyle/>
          <a:p>
            <a:r>
              <a:rPr lang="es-AR" sz="3200" dirty="0"/>
              <a:t>Proporción en edades 0-14 y 65+</a:t>
            </a:r>
            <a:br>
              <a:rPr lang="es-AR" sz="3200" dirty="0"/>
            </a:br>
            <a:r>
              <a:rPr lang="es-AR" sz="3200" dirty="0"/>
              <a:t>Argentina, 1950-2050</a:t>
            </a:r>
            <a:endParaRPr lang="en-US" sz="3200" dirty="0"/>
          </a:p>
        </p:txBody>
      </p:sp>
    </p:spTree>
    <p:extLst>
      <p:ext uri="{BB962C8B-B14F-4D97-AF65-F5344CB8AC3E}">
        <p14:creationId xmlns:p14="http://schemas.microsoft.com/office/powerpoint/2010/main" val="3371379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2881</Words>
  <Application>Microsoft Office PowerPoint</Application>
  <PresentationFormat>Panorámica</PresentationFormat>
  <Paragraphs>287</Paragraphs>
  <Slides>78</Slides>
  <Notes>0</Notes>
  <HiddenSlides>18</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78</vt:i4>
      </vt:variant>
    </vt:vector>
  </HeadingPairs>
  <TitlesOfParts>
    <vt:vector size="82" baseType="lpstr">
      <vt:lpstr>Arial</vt:lpstr>
      <vt:lpstr>Calibri</vt:lpstr>
      <vt:lpstr>Calibri Light</vt:lpstr>
      <vt:lpstr>Tema de Office</vt:lpstr>
      <vt:lpstr>Transición demográfica: oportunidades y desafíos Estimaciones CNT-Argentina</vt:lpstr>
      <vt:lpstr>La demografía argentina</vt:lpstr>
      <vt:lpstr>Tasa Global de Fecundidad Argentina y promedio de América Latina y el Caribe, 1960-2017</vt:lpstr>
      <vt:lpstr>Tasa Global de Fecundidad Argentina y promedio de América Latina y el Caribe, 1960-2017</vt:lpstr>
      <vt:lpstr>Tasa Global de Fecundidad Argentina y promedio de América Latina y el Caribe, 1960-2017</vt:lpstr>
      <vt:lpstr>La demografía argentina</vt:lpstr>
      <vt:lpstr>Esperanza de vida al nacer Argentina y promedio de América Latina y el Caribe, 1960-2017</vt:lpstr>
      <vt:lpstr>La demografía argentina</vt:lpstr>
      <vt:lpstr>Proporción en edades 0-14 y 65+ Argentina, 1950-2050</vt:lpstr>
      <vt:lpstr>Proporción en edades 0-14 y 65+ Argentina, 1950-2050</vt:lpstr>
      <vt:lpstr>Proporción en edades 0-14 y 65+ Argentina, 1950-2050</vt:lpstr>
      <vt:lpstr>Razón de sostenimiento (support ratio)</vt:lpstr>
      <vt:lpstr>Tasa de sostenimiento Argentina 1950-2050 </vt:lpstr>
      <vt:lpstr>Tasa de sostenimiento Argentina 1950-2050 </vt:lpstr>
      <vt:lpstr>Tasa de sostenimiento Argentina 1950-2050 </vt:lpstr>
      <vt:lpstr>Tasa de sostenimiento Argentina 1950-2050 </vt:lpstr>
      <vt:lpstr>Tasa de sostenimiento Argentina 1950-2050 </vt:lpstr>
      <vt:lpstr>Tasa de sostenimiento Argentina 1950-2050 </vt:lpstr>
      <vt:lpstr>Ventana de Oportunidad Demográfica</vt:lpstr>
      <vt:lpstr>Grupos SocioEconómicos</vt:lpstr>
      <vt:lpstr>Grupos SocioEconómicos</vt:lpstr>
      <vt:lpstr>Grupo 1, algunas características de los jefes</vt:lpstr>
      <vt:lpstr>Grupo 3, algunas características de los jefes</vt:lpstr>
      <vt:lpstr>Grupo 2, algunas características de los jefes</vt:lpstr>
      <vt:lpstr>Demografía de los grupos SE</vt:lpstr>
      <vt:lpstr>Presentación de PowerPoint</vt:lpstr>
      <vt:lpstr>La demografía de los grupos SE</vt:lpstr>
      <vt:lpstr>La demografía de los grupos SE</vt:lpstr>
      <vt:lpstr>La demografía de los grupos SE</vt:lpstr>
      <vt:lpstr>La demografía de los grupos SE</vt:lpstr>
      <vt:lpstr>Tasas de sostenimiento por grupo SE</vt:lpstr>
      <vt:lpstr>Tasa de sostenimiento total y por grupo SE Argentina 1950-2050 </vt:lpstr>
      <vt:lpstr>Tasa de sostenimiento total y por grupo SE Argentina 1950-2050 </vt:lpstr>
      <vt:lpstr>Tasa de sostenimiento total y por grupo SE Argentina 1950-2050 </vt:lpstr>
      <vt:lpstr>Tasa de sostenimiento total y por grupo SE Argentina 1950-2050 </vt:lpstr>
      <vt:lpstr>Tasas de sostenimiento por grupo SE</vt:lpstr>
      <vt:lpstr>Perfiles de ingresos laborales y consumo</vt:lpstr>
      <vt:lpstr>Déficit del Ciclo de Vida</vt:lpstr>
      <vt:lpstr>Consumo e ingresos laborales por edad, per cápita Argentina 2016</vt:lpstr>
      <vt:lpstr>Consumo e ingresos laborales por edad, per cápita Argentina 2016</vt:lpstr>
      <vt:lpstr>Consumo e ingresos laborales por edad, per cápita Argentina 2016</vt:lpstr>
      <vt:lpstr>Consumo per cápita, por sector Argentina 2016</vt:lpstr>
      <vt:lpstr>Consumo e ingresos laborales por edad, per cápita Argentina 2016</vt:lpstr>
      <vt:lpstr>Déficit del ciclo de vida, per cápita Argentina 2016</vt:lpstr>
      <vt:lpstr>Déficit del ciclo de vida, agregado Argentina 2016</vt:lpstr>
      <vt:lpstr>Reasignaciones (públicas y privadas)</vt:lpstr>
      <vt:lpstr>Reasignaciones (públicas y privadas)</vt:lpstr>
      <vt:lpstr>Transferencias públicas</vt:lpstr>
      <vt:lpstr>Transferencias públicas</vt:lpstr>
      <vt:lpstr>Transferencias públicas</vt:lpstr>
      <vt:lpstr>Transferencias públicas, ingresos y egresos de los hogares, per capita Argentina 2016</vt:lpstr>
      <vt:lpstr>Transferencias públicas, ingresos y egresos de los hogares, agregado Argentina 2016</vt:lpstr>
      <vt:lpstr>Consumo e ingresos laborales por edad, por grupo SE Argentina 2016</vt:lpstr>
      <vt:lpstr>Consumo e ingresos laborales por edad, por grupo SE Argentina 2016</vt:lpstr>
      <vt:lpstr>Consumo e ingresos laborales por edad, por grupo SE Argentina 2016</vt:lpstr>
      <vt:lpstr>Déficit del ciclo de vida per capita, por grupo SE Argentina 2016</vt:lpstr>
      <vt:lpstr>Déficit del ciclo de vida agregado, por grupo SE Argentina 2016</vt:lpstr>
      <vt:lpstr>Transferencias públicas, ingresos y egresos de los hogares, per capita Argentina 2016</vt:lpstr>
      <vt:lpstr>Deficit de los niños</vt:lpstr>
      <vt:lpstr>Deficit de los adultos mayores</vt:lpstr>
      <vt:lpstr>Financiamiento del deficit</vt:lpstr>
      <vt:lpstr>Conclusiones</vt:lpstr>
      <vt:lpstr>Conclusiones (cont.)</vt:lpstr>
      <vt:lpstr>Conclusiones (cont.)</vt:lpstr>
      <vt:lpstr>El desafío</vt:lpstr>
      <vt:lpstr>Transferencias entre grupos SE</vt:lpstr>
      <vt:lpstr>LCD por grupos SE</vt:lpstr>
      <vt:lpstr>LCD por grupos SE</vt:lpstr>
      <vt:lpstr>Educación pública grupos SE</vt:lpstr>
      <vt:lpstr>Salud pública grupos SE</vt:lpstr>
      <vt:lpstr>Transferencias por grupo SE</vt:lpstr>
      <vt:lpstr>Transferencias públicas netas por grupo SE</vt:lpstr>
      <vt:lpstr>Transferencias públicas netas por grupo SE</vt:lpstr>
      <vt:lpstr>Transferencias públicas netas por grupo SE</vt:lpstr>
      <vt:lpstr>El sector público y el sistema de protección social</vt:lpstr>
      <vt:lpstr>El sector público y el sistema de protección social</vt:lpstr>
      <vt:lpstr>Consumo público en especie</vt:lpstr>
      <vt:lpstr>Reforma fiscal y previsional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C</dc:creator>
  <cp:lastModifiedBy>Pablo C</cp:lastModifiedBy>
  <cp:revision>76</cp:revision>
  <dcterms:created xsi:type="dcterms:W3CDTF">2019-05-19T22:33:41Z</dcterms:created>
  <dcterms:modified xsi:type="dcterms:W3CDTF">2019-05-20T11:25:57Z</dcterms:modified>
</cp:coreProperties>
</file>